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79" r:id="rId3"/>
    <p:sldId id="269" r:id="rId4"/>
    <p:sldId id="267" r:id="rId5"/>
    <p:sldId id="268" r:id="rId6"/>
    <p:sldId id="259" r:id="rId7"/>
    <p:sldId id="263" r:id="rId8"/>
    <p:sldId id="271" r:id="rId9"/>
    <p:sldId id="272" r:id="rId10"/>
    <p:sldId id="273" r:id="rId11"/>
    <p:sldId id="274" r:id="rId12"/>
    <p:sldId id="275"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28366" autoAdjust="0"/>
  </p:normalViewPr>
  <p:slideViewPr>
    <p:cSldViewPr snapToGrid="0">
      <p:cViewPr varScale="1">
        <p:scale>
          <a:sx n="27" d="100"/>
          <a:sy n="27" d="100"/>
        </p:scale>
        <p:origin x="1926"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121D3-1FC7-4351-BA39-9940EBEB2E07}" type="datetimeFigureOut">
              <a:rPr lang="en-US" smtClean="0"/>
              <a:t>10/29/2015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92984-ACB4-4ED1-8669-59B849CA7F49}" type="slidenum">
              <a:rPr lang="en-US" smtClean="0"/>
              <a:t>‹#›</a:t>
            </a:fld>
            <a:endParaRPr lang="en-US"/>
          </a:p>
        </p:txBody>
      </p:sp>
    </p:spTree>
    <p:extLst>
      <p:ext uri="{BB962C8B-B14F-4D97-AF65-F5344CB8AC3E}">
        <p14:creationId xmlns:p14="http://schemas.microsoft.com/office/powerpoint/2010/main" val="285430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joining me today! I’m</a:t>
            </a:r>
            <a:r>
              <a:rPr lang="en-US" baseline="0" dirty="0" smtClean="0"/>
              <a:t> Kathy </a:t>
            </a:r>
            <a:r>
              <a:rPr lang="en-US" baseline="0" dirty="0" err="1" smtClean="0"/>
              <a:t>Snediker,</a:t>
            </a:r>
            <a:r>
              <a:rPr lang="en-US" baseline="0" dirty="0" smtClean="0"/>
              <a:t> and I’m a Reference &amp; Instruction Librarian at USC Columbia. </a:t>
            </a:r>
          </a:p>
          <a:p>
            <a:pPr marL="171450" indent="-171450">
              <a:buFontTx/>
              <a:buChar char="-"/>
            </a:pPr>
            <a:r>
              <a:rPr lang="en-US" baseline="0" dirty="0" smtClean="0"/>
              <a:t>Been there 4. 5 years</a:t>
            </a:r>
          </a:p>
          <a:p>
            <a:pPr marL="171450" indent="-171450">
              <a:buFontTx/>
              <a:buChar char="-"/>
            </a:pPr>
            <a:r>
              <a:rPr lang="en-US" baseline="0" dirty="0" smtClean="0"/>
              <a:t>Teaching includes a variety of one-shots – including intro level classes like ENGL 102 and UNIV 101, and also upper-level undergrad courses, mostly in history and geography.</a:t>
            </a:r>
          </a:p>
          <a:p>
            <a:pPr marL="171450" indent="-171450">
              <a:buFontTx/>
              <a:buChar char="-"/>
            </a:pPr>
            <a:r>
              <a:rPr lang="en-US" baseline="0" dirty="0" smtClean="0"/>
              <a:t>We also have a for-credit LIBR 101 course that is now primarily delivered online, but I have had the chance to teach my own face-to-face section 3 times now.</a:t>
            </a:r>
          </a:p>
          <a:p>
            <a:pPr marL="171450" indent="-171450">
              <a:buFontTx/>
              <a:buChar char="-"/>
            </a:pPr>
            <a:r>
              <a:rPr lang="en-US" baseline="0" dirty="0" smtClean="0"/>
              <a:t>Most recently I taught this past Spring semester, and I was trying to make some of my lessons a bit more fresh and engaging.</a:t>
            </a:r>
          </a:p>
          <a:p>
            <a:pPr marL="171450" indent="-171450">
              <a:buFontTx/>
              <a:buChar char="-"/>
            </a:pPr>
            <a:r>
              <a:rPr lang="en-US" baseline="0" dirty="0" smtClean="0"/>
              <a:t>As I started developing new activities, I found those that worked the best often included some kind of analogy or metaphor, and so now I purposefully look for ways to help make connections for my students.</a:t>
            </a:r>
          </a:p>
          <a:p>
            <a:endParaRPr lang="en-US" baseline="0" dirty="0" smtClean="0"/>
          </a:p>
          <a:p>
            <a:r>
              <a:rPr lang="en-US" baseline="0" dirty="0" smtClean="0"/>
              <a:t>So today I’d like to share with you some effective and hopefully fun ways to incorporate analogies. I don’t want anyone having flashbacks to standardized tests, so when I’m talking about analogies…</a:t>
            </a:r>
            <a:endParaRPr lang="en-US" dirty="0"/>
          </a:p>
        </p:txBody>
      </p:sp>
      <p:sp>
        <p:nvSpPr>
          <p:cNvPr id="4" name="Slide Number Placeholder 3"/>
          <p:cNvSpPr>
            <a:spLocks noGrp="1"/>
          </p:cNvSpPr>
          <p:nvPr>
            <p:ph type="sldNum" sz="quarter" idx="10"/>
          </p:nvPr>
        </p:nvSpPr>
        <p:spPr/>
        <p:txBody>
          <a:bodyPr/>
          <a:lstStyle/>
          <a:p>
            <a:fld id="{B9C92984-ACB4-4ED1-8669-59B849CA7F49}" type="slidenum">
              <a:rPr lang="en-US" smtClean="0"/>
              <a:t>1</a:t>
            </a:fld>
            <a:endParaRPr lang="en-US"/>
          </a:p>
        </p:txBody>
      </p:sp>
    </p:spTree>
    <p:extLst>
      <p:ext uri="{BB962C8B-B14F-4D97-AF65-F5344CB8AC3E}">
        <p14:creationId xmlns:p14="http://schemas.microsoft.com/office/powerpoint/2010/main" val="3467826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Think of the library catalog or the database as helping you find the “perfect” source</a:t>
            </a:r>
          </a:p>
          <a:p>
            <a:r>
              <a:rPr lang="en-US" sz="1200" kern="1200" dirty="0" smtClean="0">
                <a:solidFill>
                  <a:schemeClr val="tx1"/>
                </a:solidFill>
                <a:effectLst/>
                <a:latin typeface="+mn-lt"/>
                <a:ea typeface="+mn-ea"/>
                <a:cs typeface="+mn-cs"/>
              </a:rPr>
              <a:t>	Don’t be so picky you don’t find anything</a:t>
            </a:r>
          </a:p>
          <a:p>
            <a:r>
              <a:rPr lang="en-US" sz="1200" kern="1200" dirty="0" smtClean="0">
                <a:solidFill>
                  <a:schemeClr val="tx1"/>
                </a:solidFill>
                <a:effectLst/>
                <a:latin typeface="+mn-lt"/>
                <a:ea typeface="+mn-ea"/>
                <a:cs typeface="+mn-cs"/>
              </a:rPr>
              <a:t>	Don’t be so vague you just pick anything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practice together</a:t>
            </a:r>
            <a:r>
              <a:rPr lang="en-US" sz="1200" kern="1200" baseline="0" dirty="0" smtClean="0">
                <a:solidFill>
                  <a:schemeClr val="tx1"/>
                </a:solidFill>
                <a:effectLst/>
                <a:latin typeface="+mn-lt"/>
                <a:ea typeface="+mn-ea"/>
                <a:cs typeface="+mn-cs"/>
              </a:rPr>
              <a:t> with a research question example and/or ask students to come up with their own search strategies</a:t>
            </a:r>
            <a:endParaRPr lang="en-US" dirty="0"/>
          </a:p>
        </p:txBody>
      </p:sp>
      <p:sp>
        <p:nvSpPr>
          <p:cNvPr id="4" name="Slide Number Placeholder 3"/>
          <p:cNvSpPr>
            <a:spLocks noGrp="1"/>
          </p:cNvSpPr>
          <p:nvPr>
            <p:ph type="sldNum" sz="quarter" idx="10"/>
          </p:nvPr>
        </p:nvSpPr>
        <p:spPr/>
        <p:txBody>
          <a:bodyPr/>
          <a:lstStyle/>
          <a:p>
            <a:fld id="{B9C92984-ACB4-4ED1-8669-59B849CA7F49}" type="slidenum">
              <a:rPr lang="en-US" smtClean="0"/>
              <a:t>12</a:t>
            </a:fld>
            <a:endParaRPr lang="en-US"/>
          </a:p>
        </p:txBody>
      </p:sp>
    </p:spTree>
    <p:extLst>
      <p:ext uri="{BB962C8B-B14F-4D97-AF65-F5344CB8AC3E}">
        <p14:creationId xmlns:p14="http://schemas.microsoft.com/office/powerpoint/2010/main" val="188909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thinking </a:t>
            </a:r>
            <a:r>
              <a:rPr lang="en-US" baseline="0" dirty="0" smtClean="0"/>
              <a:t>less of this…</a:t>
            </a:r>
            <a:endParaRPr lang="en-US" dirty="0"/>
          </a:p>
        </p:txBody>
      </p:sp>
      <p:sp>
        <p:nvSpPr>
          <p:cNvPr id="4" name="Slide Number Placeholder 3"/>
          <p:cNvSpPr>
            <a:spLocks noGrp="1"/>
          </p:cNvSpPr>
          <p:nvPr>
            <p:ph type="sldNum" sz="quarter" idx="10"/>
          </p:nvPr>
        </p:nvSpPr>
        <p:spPr/>
        <p:txBody>
          <a:bodyPr/>
          <a:lstStyle/>
          <a:p>
            <a:fld id="{B9C92984-ACB4-4ED1-8669-59B849CA7F49}" type="slidenum">
              <a:rPr lang="en-US" smtClean="0"/>
              <a:t>2</a:t>
            </a:fld>
            <a:endParaRPr lang="en-US"/>
          </a:p>
        </p:txBody>
      </p:sp>
    </p:spTree>
    <p:extLst>
      <p:ext uri="{BB962C8B-B14F-4D97-AF65-F5344CB8AC3E}">
        <p14:creationId xmlns:p14="http://schemas.microsoft.com/office/powerpoint/2010/main" val="10251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more of this.</a:t>
            </a:r>
          </a:p>
          <a:p>
            <a:r>
              <a:rPr lang="en-US" dirty="0" smtClean="0"/>
              <a:t>[Read</a:t>
            </a:r>
            <a:r>
              <a:rPr lang="en-US" baseline="0" dirty="0" smtClean="0"/>
              <a:t> to audience </a:t>
            </a:r>
            <a:r>
              <a:rPr lang="en-US" baseline="0" dirty="0" smtClean="0"/>
              <a:t>if necessary]</a:t>
            </a:r>
            <a:endParaRPr lang="en-US" baseline="0" dirty="0" smtClean="0"/>
          </a:p>
          <a:p>
            <a:endParaRPr lang="en-US" baseline="0" dirty="0" smtClean="0"/>
          </a:p>
          <a:p>
            <a:r>
              <a:rPr lang="en-US" baseline="0" dirty="0" smtClean="0"/>
              <a:t>So I haven’t figured out a way to incorporate this into info lit yet, but…[next slide]</a:t>
            </a:r>
          </a:p>
        </p:txBody>
      </p:sp>
      <p:sp>
        <p:nvSpPr>
          <p:cNvPr id="4" name="Slide Number Placeholder 3"/>
          <p:cNvSpPr>
            <a:spLocks noGrp="1"/>
          </p:cNvSpPr>
          <p:nvPr>
            <p:ph type="sldNum" sz="quarter" idx="10"/>
          </p:nvPr>
        </p:nvSpPr>
        <p:spPr/>
        <p:txBody>
          <a:bodyPr/>
          <a:lstStyle/>
          <a:p>
            <a:fld id="{B9C92984-ACB4-4ED1-8669-59B849CA7F49}" type="slidenum">
              <a:rPr lang="en-US" smtClean="0"/>
              <a:t>3</a:t>
            </a:fld>
            <a:endParaRPr lang="en-US"/>
          </a:p>
        </p:txBody>
      </p:sp>
    </p:spTree>
    <p:extLst>
      <p:ext uri="{BB962C8B-B14F-4D97-AF65-F5344CB8AC3E}">
        <p14:creationId xmlns:p14="http://schemas.microsoft.com/office/powerpoint/2010/main" val="172998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demonstrates that a</a:t>
            </a:r>
            <a:r>
              <a:rPr lang="en-US" dirty="0" smtClean="0"/>
              <a:t>nalogies</a:t>
            </a:r>
            <a:r>
              <a:rPr lang="en-US" baseline="0" dirty="0" smtClean="0"/>
              <a:t> and metaphors are a common way that people think and process information in everyday life.</a:t>
            </a:r>
          </a:p>
          <a:p>
            <a:r>
              <a:rPr lang="en-US" dirty="0" smtClean="0"/>
              <a:t>This room</a:t>
            </a:r>
            <a:r>
              <a:rPr lang="en-US" baseline="0" dirty="0" smtClean="0"/>
              <a:t> is like a refrigerator!</a:t>
            </a:r>
          </a:p>
          <a:p>
            <a:r>
              <a:rPr lang="en-US" dirty="0" smtClean="0"/>
              <a:t>The mall was a zoo today!</a:t>
            </a:r>
          </a:p>
          <a:p>
            <a:r>
              <a:rPr lang="en-US" dirty="0" smtClean="0"/>
              <a:t>She is on an emotional</a:t>
            </a:r>
            <a:r>
              <a:rPr lang="en-US" baseline="0" dirty="0" smtClean="0"/>
              <a:t> rollercoaster.</a:t>
            </a:r>
          </a:p>
          <a:p>
            <a:endParaRPr lang="en-US" baseline="0" dirty="0" smtClean="0"/>
          </a:p>
          <a:p>
            <a:r>
              <a:rPr lang="en-US" b="1" dirty="0" smtClean="0"/>
              <a:t>*Why</a:t>
            </a:r>
            <a:r>
              <a:rPr lang="en-US" b="1" baseline="0" dirty="0" smtClean="0"/>
              <a:t> analogies 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quote from</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Figures</a:t>
            </a:r>
            <a:r>
              <a:rPr lang="en-US" sz="1200" i="1" kern="1200" baseline="0" dirty="0" smtClean="0">
                <a:solidFill>
                  <a:schemeClr val="tx1"/>
                </a:solidFill>
                <a:effectLst/>
                <a:latin typeface="+mn-lt"/>
                <a:ea typeface="+mn-ea"/>
                <a:cs typeface="+mn-cs"/>
              </a:rPr>
              <a:t> of thought for college writers: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of us have learned new or abstract concepts by thinking about them in terms of more familiar, concrete objects. Seeing resemblances through analogy is how we connect new and old information so that we can increase our knowledge and build coherence among our experiences and ideas.” </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They…</a:t>
            </a:r>
          </a:p>
          <a:p>
            <a:pPr marL="342900" indent="-342900">
              <a:buFont typeface="Arial" panose="020B0604020202020204" pitchFamily="34" charset="0"/>
              <a:buChar char="•"/>
            </a:pPr>
            <a:r>
              <a:rPr lang="en-US" sz="1200" dirty="0" smtClean="0"/>
              <a:t>Connect the familiar with the unfamiliar</a:t>
            </a:r>
          </a:p>
          <a:p>
            <a:pPr marL="342900" indent="-342900">
              <a:buFont typeface="Arial" panose="020B0604020202020204" pitchFamily="34" charset="0"/>
              <a:buChar char="•"/>
            </a:pPr>
            <a:r>
              <a:rPr lang="en-US" sz="1200" dirty="0" smtClean="0"/>
              <a:t>Provide a structure for assimilating new information</a:t>
            </a:r>
          </a:p>
          <a:p>
            <a:endParaRPr lang="en-US" baseline="0" dirty="0" smtClean="0"/>
          </a:p>
          <a:p>
            <a:r>
              <a:rPr lang="en-US" b="1" baseline="0" dirty="0" smtClean="0"/>
              <a:t>*Benefits in instruction</a:t>
            </a:r>
          </a:p>
          <a:p>
            <a:pPr marL="342900" indent="-342900">
              <a:buFont typeface="Arial" panose="020B0604020202020204" pitchFamily="34" charset="0"/>
              <a:buChar char="•"/>
            </a:pPr>
            <a:r>
              <a:rPr lang="en-US" sz="1200" dirty="0" smtClean="0"/>
              <a:t>Better comprehension</a:t>
            </a:r>
          </a:p>
          <a:p>
            <a:pPr marL="342900" indent="-342900">
              <a:buFont typeface="Arial" panose="020B0604020202020204" pitchFamily="34" charset="0"/>
              <a:buChar char="•"/>
            </a:pPr>
            <a:r>
              <a:rPr lang="en-US" sz="1200" dirty="0" smtClean="0"/>
              <a:t>Increased recall and retention of information</a:t>
            </a:r>
          </a:p>
          <a:p>
            <a:pPr marL="342900" indent="-342900">
              <a:buFont typeface="Arial" panose="020B0604020202020204" pitchFamily="34" charset="0"/>
              <a:buChar char="•"/>
            </a:pPr>
            <a:r>
              <a:rPr lang="en-US" sz="1200" dirty="0" smtClean="0"/>
              <a:t>Decreased student anxiety</a:t>
            </a:r>
          </a:p>
          <a:p>
            <a:endParaRPr lang="en-US" baseline="0" dirty="0" smtClean="0"/>
          </a:p>
          <a:p>
            <a:pPr marL="0" indent="0">
              <a:buFont typeface="Arial" panose="020B0604020202020204" pitchFamily="34" charset="0"/>
              <a:buNone/>
            </a:pPr>
            <a:r>
              <a:rPr lang="en-US" b="1" baseline="0" dirty="0" smtClean="0"/>
              <a:t>*Qualities of good analogies</a:t>
            </a:r>
          </a:p>
          <a:p>
            <a:pPr marL="228600" indent="-228600">
              <a:buAutoNum type="arabicPeriod"/>
            </a:pPr>
            <a:r>
              <a:rPr lang="en-US" sz="1200" kern="1200" dirty="0" smtClean="0">
                <a:solidFill>
                  <a:schemeClr val="tx1"/>
                </a:solidFill>
                <a:effectLst/>
                <a:latin typeface="+mn-lt"/>
                <a:ea typeface="+mn-ea"/>
                <a:cs typeface="+mn-cs"/>
              </a:rPr>
              <a:t>Familiarity - Need to pick something familiar to students with the </a:t>
            </a:r>
            <a:r>
              <a:rPr lang="en-US" sz="1200" b="1" kern="1200" dirty="0" smtClean="0">
                <a:solidFill>
                  <a:schemeClr val="tx1"/>
                </a:solidFill>
                <a:effectLst/>
                <a:latin typeface="+mn-lt"/>
                <a:ea typeface="+mn-ea"/>
                <a:cs typeface="+mn-cs"/>
              </a:rPr>
              <a:t>intention of activating prior knowledge</a:t>
            </a:r>
          </a:p>
          <a:p>
            <a:pPr marL="228600" indent="-228600">
              <a:buAutoNum type="arabicPeriod"/>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Relevance - Even better is not just familiar but relevant to students and their lives – you’ll see in my examples I use things like dating, TV, Twitter,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finding an apartment.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Best</a:t>
            </a:r>
            <a:r>
              <a:rPr lang="en-US" sz="1200" kern="1200" baseline="0" dirty="0" smtClean="0">
                <a:solidFill>
                  <a:schemeClr val="tx1"/>
                </a:solidFill>
                <a:effectLst/>
                <a:latin typeface="+mn-lt"/>
                <a:ea typeface="+mn-ea"/>
                <a:cs typeface="+mn-cs"/>
              </a:rPr>
              <a:t> examples use vivid imagery or humor to make them memorable - </a:t>
            </a:r>
            <a:r>
              <a:rPr lang="en-US" baseline="0" dirty="0" smtClean="0"/>
              <a:t>“Canada is like a loft apartment over a really great party…” – Robin Williams</a:t>
            </a:r>
            <a:endParaRPr lang="en-US"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At least one aspect of the relationship should be concrete or situational as opposed to an abstract concept, idea, or feeling (ex. Love, freedom, justice, etc.) which can be more subjective and open to each person’s interpretation </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B9C92984-ACB4-4ED1-8669-59B849CA7F49}" type="slidenum">
              <a:rPr lang="en-US" smtClean="0"/>
              <a:t>4</a:t>
            </a:fld>
            <a:endParaRPr lang="en-US"/>
          </a:p>
        </p:txBody>
      </p:sp>
    </p:spTree>
    <p:extLst>
      <p:ext uri="{BB962C8B-B14F-4D97-AF65-F5344CB8AC3E}">
        <p14:creationId xmlns:p14="http://schemas.microsoft.com/office/powerpoint/2010/main" val="301343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Identify salient attributes that promote understanding of the concept</a:t>
            </a:r>
          </a:p>
          <a:p>
            <a:r>
              <a:rPr lang="en-US" dirty="0" smtClean="0"/>
              <a:t>2. Match the concept with something from the learner’s prior knowledge or experience</a:t>
            </a:r>
            <a:r>
              <a:rPr lang="en-US" baseline="0" dirty="0" smtClean="0"/>
              <a:t> – attributes need to be similar</a:t>
            </a:r>
          </a:p>
          <a:p>
            <a:r>
              <a:rPr lang="en-US" baseline="0" dirty="0" smtClean="0"/>
              <a:t>3. When describing the similarities, be thorough and clear – don’t expect students to make the connections themselves</a:t>
            </a:r>
          </a:p>
          <a:p>
            <a:r>
              <a:rPr lang="en-US" baseline="0" dirty="0" smtClean="0"/>
              <a:t>4. Be clear about any boundaries or limitations to the analogy</a:t>
            </a:r>
          </a:p>
          <a:p>
            <a:r>
              <a:rPr lang="en-US" baseline="0" dirty="0" smtClean="0"/>
              <a:t>5. Develop the analogy in verbal and/or visual form for presentation</a:t>
            </a:r>
          </a:p>
          <a:p>
            <a:r>
              <a:rPr lang="en-US" baseline="0" dirty="0" smtClean="0"/>
              <a:t>6. Present it early in the instruction – gains attention, stimulates prior knowledge</a:t>
            </a:r>
          </a:p>
          <a:p>
            <a:r>
              <a:rPr lang="en-US" baseline="0" dirty="0" smtClean="0"/>
              <a:t>7. Use it to explain examples, and also non-examples to clarify</a:t>
            </a:r>
          </a:p>
          <a:p>
            <a:r>
              <a:rPr lang="en-US" baseline="0" dirty="0" smtClean="0"/>
              <a:t>8. Have learners practice and refer back</a:t>
            </a:r>
          </a:p>
          <a:p>
            <a:endParaRPr lang="en-US" dirty="0"/>
          </a:p>
        </p:txBody>
      </p:sp>
      <p:sp>
        <p:nvSpPr>
          <p:cNvPr id="4" name="Slide Number Placeholder 3"/>
          <p:cNvSpPr>
            <a:spLocks noGrp="1"/>
          </p:cNvSpPr>
          <p:nvPr>
            <p:ph type="sldNum" sz="quarter" idx="10"/>
          </p:nvPr>
        </p:nvSpPr>
        <p:spPr/>
        <p:txBody>
          <a:bodyPr/>
          <a:lstStyle/>
          <a:p>
            <a:fld id="{B9C92984-ACB4-4ED1-8669-59B849CA7F49}" type="slidenum">
              <a:rPr lang="en-US" smtClean="0"/>
              <a:t>5</a:t>
            </a:fld>
            <a:endParaRPr lang="en-US"/>
          </a:p>
        </p:txBody>
      </p:sp>
    </p:spTree>
    <p:extLst>
      <p:ext uri="{BB962C8B-B14F-4D97-AF65-F5344CB8AC3E}">
        <p14:creationId xmlns:p14="http://schemas.microsoft.com/office/powerpoint/2010/main" val="230716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can go wrong?</a:t>
            </a:r>
          </a:p>
          <a:p>
            <a:r>
              <a:rPr lang="en-US" dirty="0" smtClean="0"/>
              <a:t>You’re trying to activate prior knowledge, but this can be tricky sometimes because all students’</a:t>
            </a:r>
            <a:r>
              <a:rPr lang="en-US" baseline="0" dirty="0" smtClean="0"/>
              <a:t> prior knowledge is not equivalent. And some of their prior knowledge may be incomplete or inaccurate.</a:t>
            </a:r>
          </a:p>
          <a:p>
            <a:endParaRPr lang="en-US" dirty="0" smtClean="0"/>
          </a:p>
          <a:p>
            <a:pPr marL="0" indent="0">
              <a:buFontTx/>
              <a:buNone/>
            </a:pPr>
            <a:r>
              <a:rPr lang="en-US" sz="1200" kern="1200" baseline="0" dirty="0" smtClean="0">
                <a:solidFill>
                  <a:schemeClr val="tx1"/>
                </a:solidFill>
                <a:effectLst/>
                <a:latin typeface="+mn-lt"/>
                <a:ea typeface="+mn-ea"/>
                <a:cs typeface="+mn-cs"/>
              </a:rPr>
              <a:t>So a fairly obvious issue… If your analogy doesn’t refer to something familiar, you can’t activate prior knowledge.</a:t>
            </a:r>
          </a:p>
          <a:p>
            <a:pPr marL="0" indent="0">
              <a:buFontTx/>
              <a:buNone/>
            </a:pPr>
            <a:r>
              <a:rPr lang="en-US" sz="1200" kern="1200" baseline="0" dirty="0" smtClean="0">
                <a:solidFill>
                  <a:schemeClr val="tx1"/>
                </a:solidFill>
                <a:effectLst/>
                <a:latin typeface="+mn-lt"/>
                <a:ea typeface="+mn-ea"/>
                <a:cs typeface="+mn-cs"/>
              </a:rPr>
              <a:t>Ex. Equating field searching online (author, title, subject) to using a card catalog isn’t going to work because many students today are not familiar with the process.</a:t>
            </a:r>
          </a:p>
          <a:p>
            <a:pPr marL="0" indent="0">
              <a:buFontTx/>
              <a:buNone/>
            </a:pPr>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Less obvious issues in thinking about</a:t>
            </a:r>
            <a:r>
              <a:rPr lang="en-US" sz="1200" kern="1200" baseline="0" dirty="0" smtClean="0">
                <a:solidFill>
                  <a:schemeClr val="tx1"/>
                </a:solidFill>
                <a:effectLst/>
                <a:latin typeface="+mn-lt"/>
                <a:ea typeface="+mn-ea"/>
                <a:cs typeface="+mn-cs"/>
              </a:rPr>
              <a:t> the prior knowledge of your audience: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be talking to international students, LGBT students, first-generation college students, etc.</a:t>
            </a:r>
            <a:endParaRPr lang="en-US" dirty="0" smtClean="0"/>
          </a:p>
          <a:p>
            <a:r>
              <a:rPr lang="en-US" sz="1200" kern="1200" dirty="0" smtClean="0">
                <a:solidFill>
                  <a:schemeClr val="tx1"/>
                </a:solidFill>
                <a:effectLst/>
                <a:latin typeface="+mn-lt"/>
                <a:ea typeface="+mn-ea"/>
                <a:cs typeface="+mn-cs"/>
              </a:rPr>
              <a:t>Try to be sensitive to potential cultural differences or belief systems</a:t>
            </a:r>
          </a:p>
          <a:p>
            <a:r>
              <a:rPr lang="en-US" sz="1200" kern="1200" dirty="0" smtClean="0">
                <a:solidFill>
                  <a:schemeClr val="tx1"/>
                </a:solidFill>
                <a:effectLst/>
                <a:latin typeface="+mn-lt"/>
                <a:ea typeface="+mn-ea"/>
                <a:cs typeface="+mn-cs"/>
              </a:rPr>
              <a:t>E</a:t>
            </a:r>
            <a:r>
              <a:rPr lang="en-US" sz="1200" kern="1200" baseline="0" dirty="0" smtClean="0">
                <a:solidFill>
                  <a:schemeClr val="tx1"/>
                </a:solidFill>
                <a:effectLst/>
                <a:latin typeface="+mn-lt"/>
                <a:ea typeface="+mn-ea"/>
                <a:cs typeface="+mn-cs"/>
              </a:rPr>
              <a:t>x. Even something as simple as food may not be as familiar as you think</a:t>
            </a:r>
          </a:p>
          <a:p>
            <a:r>
              <a:rPr lang="en-US" sz="1200" kern="1200" baseline="0" dirty="0" smtClean="0">
                <a:solidFill>
                  <a:schemeClr val="tx1"/>
                </a:solidFill>
                <a:effectLst/>
                <a:latin typeface="+mn-lt"/>
                <a:ea typeface="+mn-ea"/>
                <a:cs typeface="+mn-cs"/>
              </a:rPr>
              <a:t>Ex. Something like getting a mortgage or other banking process, even for non-traditional students, assumes a certain economic experience that may not be as universal as you assume</a:t>
            </a:r>
          </a:p>
          <a:p>
            <a:r>
              <a:rPr lang="en-US" sz="1200" kern="1200" baseline="0" dirty="0" smtClean="0">
                <a:solidFill>
                  <a:schemeClr val="tx1"/>
                </a:solidFill>
                <a:effectLst/>
                <a:latin typeface="+mn-lt"/>
                <a:ea typeface="+mn-ea"/>
                <a:cs typeface="+mn-cs"/>
              </a:rPr>
              <a:t>Ex. Avoid things like religious examples – too many differences, and some non-religious students will not relate</a:t>
            </a:r>
          </a:p>
          <a:p>
            <a:r>
              <a:rPr lang="en-US" sz="1200" kern="1200" baseline="0" dirty="0" smtClean="0">
                <a:solidFill>
                  <a:schemeClr val="tx1"/>
                </a:solidFill>
                <a:effectLst/>
                <a:latin typeface="+mn-lt"/>
                <a:ea typeface="+mn-ea"/>
                <a:cs typeface="+mn-cs"/>
              </a:rPr>
              <a:t>Ex. Avoid heteronormative language or other assumptions about lifestyles (more details when I discuss one of the activities I have created…)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Also important…</a:t>
            </a:r>
          </a:p>
          <a:p>
            <a:r>
              <a:rPr lang="en-US" sz="1200" kern="1200" baseline="0" dirty="0" smtClean="0">
                <a:solidFill>
                  <a:schemeClr val="tx1"/>
                </a:solidFill>
                <a:effectLst/>
                <a:latin typeface="+mn-lt"/>
                <a:ea typeface="+mn-ea"/>
                <a:cs typeface="+mn-cs"/>
              </a:rPr>
              <a:t>Because of the potential for incomplete or inaccurate prior knowledge, don’t assume students will see the connections/relationship automatically – be thorough and clear in stating the common attributes so that you can correct any misconceptions</a:t>
            </a:r>
          </a:p>
          <a:p>
            <a:r>
              <a:rPr lang="en-US" sz="1200" kern="1200" baseline="0" dirty="0" smtClean="0">
                <a:solidFill>
                  <a:schemeClr val="tx1"/>
                </a:solidFill>
                <a:effectLst/>
                <a:latin typeface="+mn-lt"/>
                <a:ea typeface="+mn-ea"/>
                <a:cs typeface="+mn-cs"/>
              </a:rPr>
              <a:t>Ex. Time Warner Cable is to the History Channel what EBSCO is to Academic Search Complete</a:t>
            </a:r>
          </a:p>
          <a:p>
            <a:r>
              <a:rPr lang="en-US" sz="1200" kern="1200" baseline="0" dirty="0" smtClean="0">
                <a:solidFill>
                  <a:schemeClr val="tx1"/>
                </a:solidFill>
                <a:effectLst/>
                <a:latin typeface="+mn-lt"/>
                <a:ea typeface="+mn-ea"/>
                <a:cs typeface="+mn-cs"/>
              </a:rPr>
              <a:t>Discuss explicitly that one is a commercial company that is paid to provide a service and the other is one of many products that company provides to you, and those products give you specific content. Shows on the History Channel won’t be the same as shows on other channels, just like articles in ASC won’t be the same as in </a:t>
            </a:r>
            <a:r>
              <a:rPr lang="en-US" sz="1200" kern="1200" baseline="0" dirty="0" err="1" smtClean="0">
                <a:solidFill>
                  <a:schemeClr val="tx1"/>
                </a:solidFill>
                <a:effectLst/>
                <a:latin typeface="+mn-lt"/>
                <a:ea typeface="+mn-ea"/>
                <a:cs typeface="+mn-cs"/>
              </a:rPr>
              <a:t>PsycInfo</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C92984-ACB4-4ED1-8669-59B849CA7F49}" type="slidenum">
              <a:rPr lang="en-US" smtClean="0"/>
              <a:t>6</a:t>
            </a:fld>
            <a:endParaRPr lang="en-US"/>
          </a:p>
        </p:txBody>
      </p:sp>
    </p:spTree>
    <p:extLst>
      <p:ext uri="{BB962C8B-B14F-4D97-AF65-F5344CB8AC3E}">
        <p14:creationId xmlns:p14="http://schemas.microsoft.com/office/powerpoint/2010/main" val="365620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about the two</a:t>
            </a:r>
            <a:r>
              <a:rPr lang="en-US" baseline="0" dirty="0" smtClean="0"/>
              <a:t> examples I’ve already discussed?</a:t>
            </a:r>
          </a:p>
          <a:p>
            <a:r>
              <a:rPr lang="en-US" baseline="0" dirty="0" smtClean="0"/>
              <a:t>I use these often in one-shot sessions whenever I’m explaining either of these concepts.</a:t>
            </a:r>
          </a:p>
          <a:p>
            <a:endParaRPr lang="en-US" baseline="0" dirty="0" smtClean="0"/>
          </a:p>
          <a:p>
            <a:r>
              <a:rPr lang="en-US" baseline="0" dirty="0" smtClean="0"/>
              <a:t>Now I want go through a few activities I have used in both for-credit and one-shot sessions.</a:t>
            </a:r>
          </a:p>
        </p:txBody>
      </p:sp>
      <p:sp>
        <p:nvSpPr>
          <p:cNvPr id="4" name="Slide Number Placeholder 3"/>
          <p:cNvSpPr>
            <a:spLocks noGrp="1"/>
          </p:cNvSpPr>
          <p:nvPr>
            <p:ph type="sldNum" sz="quarter" idx="10"/>
          </p:nvPr>
        </p:nvSpPr>
        <p:spPr/>
        <p:txBody>
          <a:bodyPr/>
          <a:lstStyle/>
          <a:p>
            <a:fld id="{B9C92984-ACB4-4ED1-8669-59B849CA7F49}" type="slidenum">
              <a:rPr lang="en-US" smtClean="0"/>
              <a:t>7</a:t>
            </a:fld>
            <a:endParaRPr lang="en-US"/>
          </a:p>
        </p:txBody>
      </p:sp>
    </p:spTree>
    <p:extLst>
      <p:ext uri="{BB962C8B-B14F-4D97-AF65-F5344CB8AC3E}">
        <p14:creationId xmlns:p14="http://schemas.microsoft.com/office/powerpoint/2010/main" val="324114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students</a:t>
            </a:r>
            <a:r>
              <a:rPr lang="en-US" baseline="0" dirty="0" smtClean="0"/>
              <a:t> into a discussion…</a:t>
            </a:r>
          </a:p>
          <a:p>
            <a:r>
              <a:rPr lang="en-US" dirty="0" smtClean="0"/>
              <a:t>Where does authority come from?</a:t>
            </a:r>
          </a:p>
          <a:p>
            <a:r>
              <a:rPr lang="en-US" dirty="0" smtClean="0"/>
              <a:t>What different types of knowledge</a:t>
            </a:r>
            <a:r>
              <a:rPr lang="en-US" baseline="0" dirty="0" smtClean="0"/>
              <a:t> can people have?</a:t>
            </a:r>
          </a:p>
          <a:p>
            <a:r>
              <a:rPr lang="en-US" baseline="0" dirty="0" smtClean="0"/>
              <a:t>How might an everyday scenario like this be the same as looking for authoritative sources for research?</a:t>
            </a:r>
          </a:p>
          <a:p>
            <a:r>
              <a:rPr lang="en-US" baseline="0" dirty="0" smtClean="0"/>
              <a:t>How might it be different?</a:t>
            </a:r>
            <a:endParaRPr lang="en-US" dirty="0"/>
          </a:p>
        </p:txBody>
      </p:sp>
      <p:sp>
        <p:nvSpPr>
          <p:cNvPr id="4" name="Slide Number Placeholder 3"/>
          <p:cNvSpPr>
            <a:spLocks noGrp="1"/>
          </p:cNvSpPr>
          <p:nvPr>
            <p:ph type="sldNum" sz="quarter" idx="10"/>
          </p:nvPr>
        </p:nvSpPr>
        <p:spPr/>
        <p:txBody>
          <a:bodyPr/>
          <a:lstStyle/>
          <a:p>
            <a:fld id="{B9C92984-ACB4-4ED1-8669-59B849CA7F49}" type="slidenum">
              <a:rPr lang="en-US" smtClean="0"/>
              <a:t>8</a:t>
            </a:fld>
            <a:endParaRPr lang="en-US"/>
          </a:p>
        </p:txBody>
      </p:sp>
    </p:spTree>
    <p:extLst>
      <p:ext uri="{BB962C8B-B14F-4D97-AF65-F5344CB8AC3E}">
        <p14:creationId xmlns:p14="http://schemas.microsoft.com/office/powerpoint/2010/main" val="317589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a:t>
            </a:r>
            <a:r>
              <a:rPr lang="en-US" baseline="0" dirty="0" smtClean="0"/>
              <a:t> into a discussion with students…</a:t>
            </a:r>
          </a:p>
          <a:p>
            <a:r>
              <a:rPr lang="en-US" baseline="0" dirty="0" smtClean="0"/>
              <a:t>What can make people biased or have a specific point of view? (personal experiences w/ family, job, etc.)</a:t>
            </a:r>
          </a:p>
          <a:p>
            <a:r>
              <a:rPr lang="en-US" baseline="0" dirty="0" smtClean="0"/>
              <a:t>What are ways you can identify that point of view in information sources?</a:t>
            </a:r>
          </a:p>
          <a:p>
            <a:pPr marL="171450" indent="-171450">
              <a:buFont typeface="Arial" panose="020B0604020202020204" pitchFamily="34" charset="0"/>
              <a:buChar char="•"/>
            </a:pPr>
            <a:r>
              <a:rPr lang="en-US" baseline="0" dirty="0" smtClean="0"/>
              <a:t>Persuasive or emotional appeals</a:t>
            </a:r>
          </a:p>
          <a:p>
            <a:pPr marL="171450" indent="-171450">
              <a:buFont typeface="Arial" panose="020B0604020202020204" pitchFamily="34" charset="0"/>
              <a:buChar char="•"/>
            </a:pPr>
            <a:r>
              <a:rPr lang="en-US" baseline="0" dirty="0" smtClean="0"/>
              <a:t>Language choices</a:t>
            </a:r>
          </a:p>
          <a:p>
            <a:pPr marL="171450" indent="-171450">
              <a:buFont typeface="Arial" panose="020B0604020202020204" pitchFamily="34" charset="0"/>
              <a:buChar char="•"/>
            </a:pPr>
            <a:r>
              <a:rPr lang="en-US" baseline="0" dirty="0" smtClean="0"/>
              <a:t>Who they represent/where money comes from</a:t>
            </a:r>
          </a:p>
        </p:txBody>
      </p:sp>
      <p:sp>
        <p:nvSpPr>
          <p:cNvPr id="4" name="Slide Number Placeholder 3"/>
          <p:cNvSpPr>
            <a:spLocks noGrp="1"/>
          </p:cNvSpPr>
          <p:nvPr>
            <p:ph type="sldNum" sz="quarter" idx="10"/>
          </p:nvPr>
        </p:nvSpPr>
        <p:spPr/>
        <p:txBody>
          <a:bodyPr/>
          <a:lstStyle/>
          <a:p>
            <a:fld id="{B9C92984-ACB4-4ED1-8669-59B849CA7F49}" type="slidenum">
              <a:rPr lang="en-US" smtClean="0"/>
              <a:t>9</a:t>
            </a:fld>
            <a:endParaRPr lang="en-US"/>
          </a:p>
        </p:txBody>
      </p:sp>
    </p:spTree>
    <p:extLst>
      <p:ext uri="{BB962C8B-B14F-4D97-AF65-F5344CB8AC3E}">
        <p14:creationId xmlns:p14="http://schemas.microsoft.com/office/powerpoint/2010/main" val="418281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E16BAA-3162-4904-8871-1A0839BEB2A2}"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263734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16BAA-3162-4904-8871-1A0839BEB2A2}"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237859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16BAA-3162-4904-8871-1A0839BEB2A2}"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277048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16BAA-3162-4904-8871-1A0839BEB2A2}"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86079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16BAA-3162-4904-8871-1A0839BEB2A2}"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101102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E16BAA-3162-4904-8871-1A0839BEB2A2}"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203748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E16BAA-3162-4904-8871-1A0839BEB2A2}"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132682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E16BAA-3162-4904-8871-1A0839BEB2A2}"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370571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16BAA-3162-4904-8871-1A0839BEB2A2}"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391218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16BAA-3162-4904-8871-1A0839BEB2A2}"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289160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16BAA-3162-4904-8871-1A0839BEB2A2}"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AA897-A8AB-42E1-82C1-8F51D712F73F}" type="slidenum">
              <a:rPr lang="en-US" smtClean="0"/>
              <a:t>‹#›</a:t>
            </a:fld>
            <a:endParaRPr lang="en-US"/>
          </a:p>
        </p:txBody>
      </p:sp>
    </p:spTree>
    <p:extLst>
      <p:ext uri="{BB962C8B-B14F-4D97-AF65-F5344CB8AC3E}">
        <p14:creationId xmlns:p14="http://schemas.microsoft.com/office/powerpoint/2010/main" val="324788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16BAA-3162-4904-8871-1A0839BEB2A2}" type="datetimeFigureOut">
              <a:rPr lang="en-US" smtClean="0"/>
              <a:t>10/29/2015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AA897-A8AB-42E1-82C1-8F51D712F73F}" type="slidenum">
              <a:rPr lang="en-US" smtClean="0"/>
              <a:t>‹#›</a:t>
            </a:fld>
            <a:endParaRPr lang="en-US"/>
          </a:p>
        </p:txBody>
      </p:sp>
    </p:spTree>
    <p:extLst>
      <p:ext uri="{BB962C8B-B14F-4D97-AF65-F5344CB8AC3E}">
        <p14:creationId xmlns:p14="http://schemas.microsoft.com/office/powerpoint/2010/main" val="304089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ockarch.com/images/objects/pink-chain-links-411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lic.kr/p/ecYqY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611779"/>
          </a:xfrm>
          <a:prstGeom prst="rect">
            <a:avLst/>
          </a:prstGeom>
        </p:spPr>
      </p:pic>
      <p:sp>
        <p:nvSpPr>
          <p:cNvPr id="5" name="TextBox 4"/>
          <p:cNvSpPr txBox="1"/>
          <p:nvPr/>
        </p:nvSpPr>
        <p:spPr>
          <a:xfrm>
            <a:off x="90152" y="515155"/>
            <a:ext cx="12192000" cy="1569660"/>
          </a:xfrm>
          <a:prstGeom prst="rect">
            <a:avLst/>
          </a:prstGeom>
          <a:noFill/>
        </p:spPr>
        <p:txBody>
          <a:bodyPr wrap="square" rtlCol="0">
            <a:spAutoFit/>
          </a:bodyPr>
          <a:lstStyle/>
          <a:p>
            <a:pPr algn="ctr"/>
            <a:r>
              <a:rPr lang="en-US" sz="4800" b="1" dirty="0" smtClean="0">
                <a:solidFill>
                  <a:schemeClr val="bg1"/>
                </a:solidFill>
              </a:rPr>
              <a:t>Building connections: </a:t>
            </a:r>
            <a:r>
              <a:rPr lang="en-US" sz="4800" dirty="0" smtClean="0">
                <a:solidFill>
                  <a:schemeClr val="bg1"/>
                </a:solidFill>
              </a:rPr>
              <a:t>Using analogies and metaphors in information literacy instruction</a:t>
            </a:r>
            <a:endParaRPr lang="en-US" sz="4800" dirty="0">
              <a:solidFill>
                <a:schemeClr val="bg1"/>
              </a:solidFill>
            </a:endParaRPr>
          </a:p>
        </p:txBody>
      </p:sp>
      <p:sp>
        <p:nvSpPr>
          <p:cNvPr id="6" name="TextBox 5"/>
          <p:cNvSpPr txBox="1"/>
          <p:nvPr/>
        </p:nvSpPr>
        <p:spPr>
          <a:xfrm>
            <a:off x="8597008" y="5409127"/>
            <a:ext cx="3395921" cy="923330"/>
          </a:xfrm>
          <a:prstGeom prst="rect">
            <a:avLst/>
          </a:prstGeom>
          <a:noFill/>
        </p:spPr>
        <p:txBody>
          <a:bodyPr wrap="square" rtlCol="0">
            <a:spAutoFit/>
          </a:bodyPr>
          <a:lstStyle/>
          <a:p>
            <a:r>
              <a:rPr lang="en-US" dirty="0" smtClean="0">
                <a:solidFill>
                  <a:schemeClr val="bg1"/>
                </a:solidFill>
              </a:rPr>
              <a:t>Kathy Snediker</a:t>
            </a:r>
          </a:p>
          <a:p>
            <a:r>
              <a:rPr lang="en-US" dirty="0" smtClean="0">
                <a:solidFill>
                  <a:schemeClr val="bg1"/>
                </a:solidFill>
              </a:rPr>
              <a:t>Reference &amp; Instruction Librarian</a:t>
            </a:r>
          </a:p>
          <a:p>
            <a:r>
              <a:rPr lang="en-US" dirty="0" smtClean="0">
                <a:solidFill>
                  <a:schemeClr val="bg1"/>
                </a:solidFill>
              </a:rPr>
              <a:t>University of South Carolina </a:t>
            </a:r>
            <a:endParaRPr lang="en-US" dirty="0">
              <a:solidFill>
                <a:schemeClr val="bg1"/>
              </a:solidFill>
            </a:endParaRPr>
          </a:p>
        </p:txBody>
      </p:sp>
      <p:sp>
        <p:nvSpPr>
          <p:cNvPr id="3" name="TextBox 2"/>
          <p:cNvSpPr txBox="1"/>
          <p:nvPr/>
        </p:nvSpPr>
        <p:spPr>
          <a:xfrm>
            <a:off x="0" y="6611779"/>
            <a:ext cx="12192000" cy="246221"/>
          </a:xfrm>
          <a:prstGeom prst="rect">
            <a:avLst/>
          </a:prstGeom>
          <a:noFill/>
        </p:spPr>
        <p:txBody>
          <a:bodyPr wrap="square" rtlCol="0">
            <a:spAutoFit/>
          </a:bodyPr>
          <a:lstStyle/>
          <a:p>
            <a:r>
              <a:rPr lang="en-US" sz="1000" dirty="0"/>
              <a:t>Image by </a:t>
            </a:r>
            <a:r>
              <a:rPr lang="en-US" sz="1000" dirty="0">
                <a:hlinkClick r:id="rId4"/>
              </a:rPr>
              <a:t>stockarch - stockarch.com</a:t>
            </a:r>
            <a:endParaRPr lang="en-US" sz="1000" dirty="0"/>
          </a:p>
        </p:txBody>
      </p:sp>
    </p:spTree>
    <p:extLst>
      <p:ext uri="{BB962C8B-B14F-4D97-AF65-F5344CB8AC3E}">
        <p14:creationId xmlns:p14="http://schemas.microsoft.com/office/powerpoint/2010/main" val="3511184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A66AC"/>
                </a:solidFill>
                <a:latin typeface="Trebuchet MS" panose="020B0603020202020204"/>
              </a:rPr>
              <a:t>Finding your perfect match</a:t>
            </a:r>
            <a:br>
              <a:rPr lang="en-US" dirty="0" smtClean="0">
                <a:solidFill>
                  <a:srgbClr val="4A66AC"/>
                </a:solidFill>
                <a:latin typeface="Trebuchet MS" panose="020B0603020202020204"/>
              </a:rPr>
            </a:br>
            <a:r>
              <a:rPr lang="en-US" sz="1800" dirty="0" smtClean="0">
                <a:solidFill>
                  <a:srgbClr val="4A66AC"/>
                </a:solidFill>
                <a:latin typeface="Trebuchet MS" panose="020B0603020202020204"/>
              </a:rPr>
              <a:t>Imagine a new dating app…</a:t>
            </a:r>
            <a:endParaRPr lang="en-US" sz="1800" dirty="0"/>
          </a:p>
        </p:txBody>
      </p:sp>
      <p:sp>
        <p:nvSpPr>
          <p:cNvPr id="3" name="Content Placeholder 2"/>
          <p:cNvSpPr>
            <a:spLocks noGrp="1"/>
          </p:cNvSpPr>
          <p:nvPr>
            <p:ph sz="half" idx="1"/>
          </p:nvPr>
        </p:nvSpPr>
        <p:spPr>
          <a:xfrm>
            <a:off x="838200" y="1960562"/>
            <a:ext cx="4184561" cy="4351338"/>
          </a:xfrm>
        </p:spPr>
        <p:txBody>
          <a:bodyPr/>
          <a:lstStyle/>
          <a:p>
            <a:pPr marL="0" indent="0">
              <a:buNone/>
            </a:pPr>
            <a:r>
              <a:rPr lang="en-US" dirty="0" smtClean="0"/>
              <a:t>Funny AND</a:t>
            </a:r>
          </a:p>
          <a:p>
            <a:pPr marL="0" indent="0">
              <a:buNone/>
            </a:pPr>
            <a:r>
              <a:rPr lang="en-US" dirty="0" smtClean="0"/>
              <a:t>Smart AND</a:t>
            </a:r>
          </a:p>
          <a:p>
            <a:pPr marL="0" indent="0">
              <a:buNone/>
            </a:pPr>
            <a:r>
              <a:rPr lang="en-US" dirty="0" smtClean="0"/>
              <a:t>Kind AND</a:t>
            </a:r>
          </a:p>
          <a:p>
            <a:pPr marL="0" indent="0">
              <a:buNone/>
            </a:pPr>
            <a:r>
              <a:rPr lang="en-US" dirty="0" smtClean="0"/>
              <a:t>Honest AND</a:t>
            </a:r>
          </a:p>
          <a:p>
            <a:pPr marL="0" indent="0">
              <a:buNone/>
            </a:pPr>
            <a:r>
              <a:rPr lang="en-US" dirty="0"/>
              <a:t>A</a:t>
            </a:r>
            <a:r>
              <a:rPr lang="en-US" dirty="0" smtClean="0"/>
              <a:t>ttractive AND</a:t>
            </a:r>
          </a:p>
          <a:p>
            <a:pPr marL="0" indent="0">
              <a:buNone/>
            </a:pPr>
            <a:r>
              <a:rPr lang="en-US" dirty="0" smtClean="0"/>
              <a:t>Successful AND</a:t>
            </a:r>
          </a:p>
        </p:txBody>
      </p:sp>
      <p:sp>
        <p:nvSpPr>
          <p:cNvPr id="4" name="Content Placeholder 3"/>
          <p:cNvSpPr>
            <a:spLocks noGrp="1"/>
          </p:cNvSpPr>
          <p:nvPr>
            <p:ph sz="half" idx="2"/>
          </p:nvPr>
        </p:nvSpPr>
        <p:spPr>
          <a:xfrm>
            <a:off x="5022761" y="1960562"/>
            <a:ext cx="6331039" cy="4351338"/>
          </a:xfrm>
        </p:spPr>
        <p:txBody>
          <a:bodyPr/>
          <a:lstStyle/>
          <a:p>
            <a:pPr marL="0" indent="0">
              <a:buNone/>
            </a:pPr>
            <a:r>
              <a:rPr lang="en-US" dirty="0" smtClean="0"/>
              <a:t>Volleyball player AND</a:t>
            </a:r>
          </a:p>
          <a:p>
            <a:pPr marL="0" indent="0">
              <a:buNone/>
            </a:pPr>
            <a:r>
              <a:rPr lang="en-US" dirty="0" smtClean="0"/>
              <a:t>Good cook AND</a:t>
            </a:r>
          </a:p>
          <a:p>
            <a:pPr marL="0" indent="0">
              <a:buNone/>
            </a:pPr>
            <a:r>
              <a:rPr lang="en-US" dirty="0" smtClean="0"/>
              <a:t>Good dancer AND</a:t>
            </a:r>
          </a:p>
          <a:p>
            <a:pPr marL="0" indent="0">
              <a:buNone/>
            </a:pPr>
            <a:r>
              <a:rPr lang="en-US" dirty="0" smtClean="0"/>
              <a:t>Outdoorsy AND</a:t>
            </a:r>
          </a:p>
          <a:p>
            <a:pPr marL="0" indent="0">
              <a:buNone/>
            </a:pPr>
            <a:r>
              <a:rPr lang="en-US" dirty="0" smtClean="0"/>
              <a:t>Steelers Fan</a:t>
            </a:r>
          </a:p>
        </p:txBody>
      </p:sp>
    </p:spTree>
    <p:extLst>
      <p:ext uri="{BB962C8B-B14F-4D97-AF65-F5344CB8AC3E}">
        <p14:creationId xmlns:p14="http://schemas.microsoft.com/office/powerpoint/2010/main" val="40144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A66AC"/>
                </a:solidFill>
                <a:latin typeface="Trebuchet MS" panose="020B0603020202020204"/>
              </a:rPr>
              <a:t>Finding your perfect match</a:t>
            </a:r>
            <a:br>
              <a:rPr lang="en-US" dirty="0" smtClean="0">
                <a:solidFill>
                  <a:srgbClr val="4A66AC"/>
                </a:solidFill>
                <a:latin typeface="Trebuchet MS" panose="020B0603020202020204"/>
              </a:rPr>
            </a:br>
            <a:r>
              <a:rPr lang="en-US" sz="1800" dirty="0" smtClean="0">
                <a:solidFill>
                  <a:srgbClr val="4A66AC"/>
                </a:solidFill>
                <a:latin typeface="Trebuchet MS" panose="020B0603020202020204"/>
              </a:rPr>
              <a:t>Imagine a new dating app…</a:t>
            </a:r>
            <a:endParaRPr lang="en-US" sz="1800" dirty="0"/>
          </a:p>
        </p:txBody>
      </p:sp>
      <p:sp>
        <p:nvSpPr>
          <p:cNvPr id="3" name="Content Placeholder 2"/>
          <p:cNvSpPr>
            <a:spLocks noGrp="1"/>
          </p:cNvSpPr>
          <p:nvPr>
            <p:ph sz="half" idx="1"/>
          </p:nvPr>
        </p:nvSpPr>
        <p:spPr>
          <a:xfrm>
            <a:off x="838200" y="1960562"/>
            <a:ext cx="4184561" cy="4351338"/>
          </a:xfrm>
        </p:spPr>
        <p:txBody>
          <a:bodyPr/>
          <a:lstStyle/>
          <a:p>
            <a:pPr marL="0" indent="0">
              <a:buNone/>
            </a:pPr>
            <a:r>
              <a:rPr lang="en-US" dirty="0" smtClean="0"/>
              <a:t>Funny </a:t>
            </a:r>
            <a:r>
              <a:rPr lang="en-US" strike="sngStrike" dirty="0" smtClean="0"/>
              <a:t>AND</a:t>
            </a:r>
            <a:r>
              <a:rPr lang="en-US" dirty="0" smtClean="0"/>
              <a:t> </a:t>
            </a:r>
            <a:r>
              <a:rPr lang="en-US" dirty="0" smtClean="0">
                <a:solidFill>
                  <a:srgbClr val="0070C0"/>
                </a:solidFill>
              </a:rPr>
              <a:t>OR</a:t>
            </a:r>
            <a:endParaRPr lang="en-US" dirty="0" smtClean="0"/>
          </a:p>
          <a:p>
            <a:pPr marL="0" indent="0">
              <a:buNone/>
            </a:pPr>
            <a:r>
              <a:rPr lang="en-US" dirty="0" smtClean="0"/>
              <a:t>Smart </a:t>
            </a:r>
            <a:r>
              <a:rPr lang="en-US" strike="sngStrike" dirty="0" smtClean="0"/>
              <a:t>AND</a:t>
            </a:r>
            <a:r>
              <a:rPr lang="en-US" dirty="0" smtClean="0"/>
              <a:t> </a:t>
            </a:r>
            <a:r>
              <a:rPr lang="en-US" dirty="0" smtClean="0">
                <a:solidFill>
                  <a:srgbClr val="0070C0"/>
                </a:solidFill>
              </a:rPr>
              <a:t>OR</a:t>
            </a:r>
            <a:endParaRPr lang="en-US" strike="sngStrike" dirty="0" smtClean="0">
              <a:solidFill>
                <a:srgbClr val="0070C0"/>
              </a:solidFill>
            </a:endParaRPr>
          </a:p>
          <a:p>
            <a:pPr marL="0" indent="0">
              <a:buNone/>
            </a:pPr>
            <a:r>
              <a:rPr lang="en-US" dirty="0" smtClean="0"/>
              <a:t>Kind </a:t>
            </a:r>
            <a:r>
              <a:rPr lang="en-US" strike="sngStrike" dirty="0" smtClean="0"/>
              <a:t>AND</a:t>
            </a:r>
            <a:r>
              <a:rPr lang="en-US" dirty="0" smtClean="0"/>
              <a:t> </a:t>
            </a:r>
            <a:r>
              <a:rPr lang="en-US" dirty="0" smtClean="0">
                <a:solidFill>
                  <a:srgbClr val="0070C0"/>
                </a:solidFill>
              </a:rPr>
              <a:t>OR</a:t>
            </a:r>
            <a:endParaRPr lang="en-US" strike="sngStrike" dirty="0" smtClean="0">
              <a:solidFill>
                <a:srgbClr val="0070C0"/>
              </a:solidFill>
            </a:endParaRPr>
          </a:p>
          <a:p>
            <a:pPr marL="0" indent="0">
              <a:buNone/>
            </a:pPr>
            <a:r>
              <a:rPr lang="en-US" dirty="0" smtClean="0"/>
              <a:t>Honest </a:t>
            </a:r>
            <a:r>
              <a:rPr lang="en-US" strike="sngStrike" dirty="0" smtClean="0"/>
              <a:t>AND</a:t>
            </a:r>
            <a:r>
              <a:rPr lang="en-US" dirty="0" smtClean="0"/>
              <a:t> </a:t>
            </a:r>
            <a:r>
              <a:rPr lang="en-US" dirty="0" smtClean="0">
                <a:solidFill>
                  <a:srgbClr val="0070C0"/>
                </a:solidFill>
              </a:rPr>
              <a:t>OR</a:t>
            </a:r>
            <a:endParaRPr lang="en-US" strike="sngStrike" dirty="0" smtClean="0">
              <a:solidFill>
                <a:srgbClr val="0070C0"/>
              </a:solidFill>
            </a:endParaRPr>
          </a:p>
          <a:p>
            <a:pPr marL="0" indent="0">
              <a:buNone/>
            </a:pPr>
            <a:r>
              <a:rPr lang="en-US" dirty="0" smtClean="0"/>
              <a:t>Attractive </a:t>
            </a:r>
            <a:r>
              <a:rPr lang="en-US" strike="sngStrike" dirty="0" smtClean="0"/>
              <a:t>AND</a:t>
            </a:r>
            <a:r>
              <a:rPr lang="en-US" dirty="0" smtClean="0"/>
              <a:t> </a:t>
            </a:r>
            <a:r>
              <a:rPr lang="en-US" dirty="0" smtClean="0">
                <a:solidFill>
                  <a:srgbClr val="0070C0"/>
                </a:solidFill>
              </a:rPr>
              <a:t>OR</a:t>
            </a:r>
            <a:endParaRPr lang="en-US" strike="sngStrike" dirty="0" smtClean="0">
              <a:solidFill>
                <a:srgbClr val="0070C0"/>
              </a:solidFill>
            </a:endParaRPr>
          </a:p>
          <a:p>
            <a:pPr marL="0" indent="0">
              <a:buNone/>
            </a:pPr>
            <a:r>
              <a:rPr lang="en-US" dirty="0" smtClean="0"/>
              <a:t>Successful </a:t>
            </a:r>
            <a:r>
              <a:rPr lang="en-US" strike="sngStrike" dirty="0" smtClean="0"/>
              <a:t>AND</a:t>
            </a:r>
            <a:r>
              <a:rPr lang="en-US" dirty="0" smtClean="0"/>
              <a:t> </a:t>
            </a:r>
            <a:r>
              <a:rPr lang="en-US" dirty="0" smtClean="0">
                <a:solidFill>
                  <a:srgbClr val="0070C0"/>
                </a:solidFill>
              </a:rPr>
              <a:t>OR</a:t>
            </a:r>
            <a:endParaRPr lang="en-US" strike="sngStrike" dirty="0" smtClean="0">
              <a:solidFill>
                <a:srgbClr val="0070C0"/>
              </a:solidFill>
            </a:endParaRPr>
          </a:p>
        </p:txBody>
      </p:sp>
      <p:sp>
        <p:nvSpPr>
          <p:cNvPr id="4" name="Content Placeholder 3"/>
          <p:cNvSpPr>
            <a:spLocks noGrp="1"/>
          </p:cNvSpPr>
          <p:nvPr>
            <p:ph sz="half" idx="2"/>
          </p:nvPr>
        </p:nvSpPr>
        <p:spPr>
          <a:xfrm>
            <a:off x="5022761" y="1960562"/>
            <a:ext cx="6331039" cy="4351338"/>
          </a:xfrm>
        </p:spPr>
        <p:txBody>
          <a:bodyPr/>
          <a:lstStyle/>
          <a:p>
            <a:pPr marL="0" indent="0">
              <a:buNone/>
            </a:pPr>
            <a:r>
              <a:rPr lang="en-US" dirty="0" smtClean="0"/>
              <a:t>Volleyball player </a:t>
            </a:r>
            <a:r>
              <a:rPr lang="en-US" strike="sngStrike" dirty="0" smtClean="0"/>
              <a:t>AND</a:t>
            </a:r>
            <a:r>
              <a:rPr lang="en-US" dirty="0" smtClean="0"/>
              <a:t> </a:t>
            </a:r>
            <a:r>
              <a:rPr lang="en-US" dirty="0" smtClean="0">
                <a:solidFill>
                  <a:srgbClr val="0070C0"/>
                </a:solidFill>
              </a:rPr>
              <a:t>OR</a:t>
            </a:r>
            <a:endParaRPr lang="en-US" strike="sngStrike" dirty="0" smtClean="0">
              <a:solidFill>
                <a:srgbClr val="0070C0"/>
              </a:solidFill>
            </a:endParaRPr>
          </a:p>
          <a:p>
            <a:pPr marL="0" indent="0">
              <a:buNone/>
            </a:pPr>
            <a:r>
              <a:rPr lang="en-US" dirty="0" smtClean="0"/>
              <a:t>Good cook </a:t>
            </a:r>
            <a:r>
              <a:rPr lang="en-US" strike="sngStrike" dirty="0" smtClean="0"/>
              <a:t>AND</a:t>
            </a:r>
            <a:r>
              <a:rPr lang="en-US" dirty="0" smtClean="0"/>
              <a:t> </a:t>
            </a:r>
            <a:r>
              <a:rPr lang="en-US" dirty="0" smtClean="0">
                <a:solidFill>
                  <a:srgbClr val="0070C0"/>
                </a:solidFill>
              </a:rPr>
              <a:t>OR</a:t>
            </a:r>
            <a:endParaRPr lang="en-US" strike="sngStrike" dirty="0" smtClean="0">
              <a:solidFill>
                <a:srgbClr val="0070C0"/>
              </a:solidFill>
            </a:endParaRPr>
          </a:p>
          <a:p>
            <a:pPr marL="0" indent="0">
              <a:buNone/>
            </a:pPr>
            <a:r>
              <a:rPr lang="en-US" dirty="0" smtClean="0"/>
              <a:t>Good dancer </a:t>
            </a:r>
            <a:r>
              <a:rPr lang="en-US" strike="sngStrike" dirty="0" smtClean="0"/>
              <a:t>AND</a:t>
            </a:r>
            <a:r>
              <a:rPr lang="en-US" dirty="0" smtClean="0"/>
              <a:t> </a:t>
            </a:r>
            <a:r>
              <a:rPr lang="en-US" dirty="0" smtClean="0">
                <a:solidFill>
                  <a:srgbClr val="0070C0"/>
                </a:solidFill>
              </a:rPr>
              <a:t>OR</a:t>
            </a:r>
            <a:endParaRPr lang="en-US" strike="sngStrike" dirty="0" smtClean="0">
              <a:solidFill>
                <a:srgbClr val="0070C0"/>
              </a:solidFill>
            </a:endParaRPr>
          </a:p>
          <a:p>
            <a:pPr marL="0" indent="0">
              <a:buNone/>
            </a:pPr>
            <a:r>
              <a:rPr lang="en-US" dirty="0" smtClean="0"/>
              <a:t>Outdoorsy </a:t>
            </a:r>
            <a:r>
              <a:rPr lang="en-US" strike="sngStrike" dirty="0" smtClean="0"/>
              <a:t>AND</a:t>
            </a:r>
            <a:r>
              <a:rPr lang="en-US" dirty="0" smtClean="0"/>
              <a:t> </a:t>
            </a:r>
            <a:r>
              <a:rPr lang="en-US" dirty="0" smtClean="0">
                <a:solidFill>
                  <a:srgbClr val="0070C0"/>
                </a:solidFill>
              </a:rPr>
              <a:t>OR</a:t>
            </a:r>
            <a:endParaRPr lang="en-US" strike="sngStrike" dirty="0" smtClean="0">
              <a:solidFill>
                <a:srgbClr val="0070C0"/>
              </a:solidFill>
            </a:endParaRPr>
          </a:p>
          <a:p>
            <a:pPr marL="0" indent="0">
              <a:buNone/>
            </a:pPr>
            <a:r>
              <a:rPr lang="en-US" dirty="0" smtClean="0"/>
              <a:t>Steelers Fan</a:t>
            </a:r>
          </a:p>
        </p:txBody>
      </p:sp>
    </p:spTree>
    <p:extLst>
      <p:ext uri="{BB962C8B-B14F-4D97-AF65-F5344CB8AC3E}">
        <p14:creationId xmlns:p14="http://schemas.microsoft.com/office/powerpoint/2010/main" val="4102089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A66AC"/>
                </a:solidFill>
                <a:latin typeface="Trebuchet MS" panose="020B0603020202020204"/>
              </a:rPr>
              <a:t>Finding your perfect match</a:t>
            </a:r>
            <a:br>
              <a:rPr lang="en-US" dirty="0" smtClean="0">
                <a:solidFill>
                  <a:srgbClr val="4A66AC"/>
                </a:solidFill>
                <a:latin typeface="Trebuchet MS" panose="020B0603020202020204"/>
              </a:rPr>
            </a:br>
            <a:r>
              <a:rPr lang="en-US" sz="1800" dirty="0" smtClean="0">
                <a:solidFill>
                  <a:srgbClr val="4A66AC"/>
                </a:solidFill>
                <a:latin typeface="Trebuchet MS" panose="020B0603020202020204"/>
              </a:rPr>
              <a:t>Imagine a new dating app…</a:t>
            </a:r>
            <a:endParaRPr lang="en-US" sz="1800" dirty="0"/>
          </a:p>
        </p:txBody>
      </p:sp>
      <p:sp>
        <p:nvSpPr>
          <p:cNvPr id="3" name="Content Placeholder 2"/>
          <p:cNvSpPr>
            <a:spLocks noGrp="1"/>
          </p:cNvSpPr>
          <p:nvPr>
            <p:ph sz="half" idx="1"/>
          </p:nvPr>
        </p:nvSpPr>
        <p:spPr>
          <a:xfrm>
            <a:off x="838200" y="1960562"/>
            <a:ext cx="4184561" cy="4351338"/>
          </a:xfrm>
        </p:spPr>
        <p:txBody>
          <a:bodyPr/>
          <a:lstStyle/>
          <a:p>
            <a:pPr marL="0" indent="0">
              <a:buNone/>
            </a:pPr>
            <a:r>
              <a:rPr lang="en-US" dirty="0" smtClean="0"/>
              <a:t>Funny AND </a:t>
            </a:r>
          </a:p>
          <a:p>
            <a:pPr marL="0" indent="0">
              <a:buNone/>
            </a:pPr>
            <a:r>
              <a:rPr lang="en-US" dirty="0" smtClean="0"/>
              <a:t>Smart AND </a:t>
            </a:r>
          </a:p>
          <a:p>
            <a:pPr marL="0" indent="0">
              <a:buNone/>
            </a:pPr>
            <a:r>
              <a:rPr lang="en-US" dirty="0" smtClean="0"/>
              <a:t>Kind AND </a:t>
            </a:r>
          </a:p>
          <a:p>
            <a:pPr marL="0" indent="0">
              <a:buNone/>
            </a:pPr>
            <a:r>
              <a:rPr lang="en-US" dirty="0" smtClean="0"/>
              <a:t>Honest AND </a:t>
            </a:r>
          </a:p>
          <a:p>
            <a:pPr marL="0" indent="0">
              <a:buNone/>
            </a:pPr>
            <a:r>
              <a:rPr lang="en-US" dirty="0" smtClean="0"/>
              <a:t>Attractive </a:t>
            </a:r>
            <a:r>
              <a:rPr lang="en-US" dirty="0" smtClean="0">
                <a:solidFill>
                  <a:srgbClr val="0070C0"/>
                </a:solidFill>
              </a:rPr>
              <a:t>OR</a:t>
            </a:r>
            <a:endParaRPr lang="en-US" strike="sngStrike" dirty="0" smtClean="0">
              <a:solidFill>
                <a:srgbClr val="0070C0"/>
              </a:solidFill>
            </a:endParaRPr>
          </a:p>
          <a:p>
            <a:pPr marL="0" indent="0">
              <a:buNone/>
            </a:pPr>
            <a:r>
              <a:rPr lang="en-US" dirty="0" smtClean="0"/>
              <a:t>Successful </a:t>
            </a:r>
            <a:r>
              <a:rPr lang="en-US" dirty="0" smtClean="0">
                <a:solidFill>
                  <a:srgbClr val="0070C0"/>
                </a:solidFill>
              </a:rPr>
              <a:t>OR</a:t>
            </a:r>
            <a:endParaRPr lang="en-US" strike="sngStrike" dirty="0" smtClean="0">
              <a:solidFill>
                <a:srgbClr val="0070C0"/>
              </a:solidFill>
            </a:endParaRPr>
          </a:p>
        </p:txBody>
      </p:sp>
      <p:sp>
        <p:nvSpPr>
          <p:cNvPr id="4" name="Content Placeholder 3"/>
          <p:cNvSpPr>
            <a:spLocks noGrp="1"/>
          </p:cNvSpPr>
          <p:nvPr>
            <p:ph sz="half" idx="2"/>
          </p:nvPr>
        </p:nvSpPr>
        <p:spPr>
          <a:xfrm>
            <a:off x="5022761" y="1960562"/>
            <a:ext cx="6331039" cy="4351338"/>
          </a:xfrm>
        </p:spPr>
        <p:txBody>
          <a:bodyPr/>
          <a:lstStyle/>
          <a:p>
            <a:pPr marL="0" indent="0">
              <a:buNone/>
            </a:pPr>
            <a:r>
              <a:rPr lang="en-US" strike="sngStrike" dirty="0" smtClean="0"/>
              <a:t>Volleyball player</a:t>
            </a:r>
            <a:r>
              <a:rPr lang="en-US" dirty="0" smtClean="0"/>
              <a:t> Athletic </a:t>
            </a:r>
            <a:r>
              <a:rPr lang="en-US" dirty="0" smtClean="0">
                <a:solidFill>
                  <a:srgbClr val="0070C0"/>
                </a:solidFill>
              </a:rPr>
              <a:t>OR</a:t>
            </a:r>
            <a:endParaRPr lang="en-US" strike="sngStrike" dirty="0" smtClean="0">
              <a:solidFill>
                <a:srgbClr val="0070C0"/>
              </a:solidFill>
            </a:endParaRPr>
          </a:p>
          <a:p>
            <a:pPr marL="0" indent="0">
              <a:buNone/>
            </a:pPr>
            <a:r>
              <a:rPr lang="en-US" dirty="0" smtClean="0"/>
              <a:t>Good cook </a:t>
            </a:r>
            <a:r>
              <a:rPr lang="en-US" dirty="0" smtClean="0">
                <a:solidFill>
                  <a:srgbClr val="0070C0"/>
                </a:solidFill>
              </a:rPr>
              <a:t>OR</a:t>
            </a:r>
            <a:endParaRPr lang="en-US" strike="sngStrike" dirty="0" smtClean="0">
              <a:solidFill>
                <a:srgbClr val="0070C0"/>
              </a:solidFill>
            </a:endParaRPr>
          </a:p>
          <a:p>
            <a:pPr marL="0" indent="0">
              <a:buNone/>
            </a:pPr>
            <a:r>
              <a:rPr lang="en-US" dirty="0" smtClean="0"/>
              <a:t>Good dancer </a:t>
            </a:r>
          </a:p>
          <a:p>
            <a:pPr marL="0" indent="0">
              <a:buNone/>
            </a:pPr>
            <a:r>
              <a:rPr lang="en-US" strike="sngStrike" dirty="0" smtClean="0"/>
              <a:t>Outdoorsy</a:t>
            </a:r>
          </a:p>
          <a:p>
            <a:pPr marL="0" indent="0">
              <a:buNone/>
            </a:pPr>
            <a:r>
              <a:rPr lang="en-US" dirty="0" smtClean="0">
                <a:solidFill>
                  <a:srgbClr val="0070C0"/>
                </a:solidFill>
              </a:rPr>
              <a:t>AND NOT </a:t>
            </a:r>
            <a:r>
              <a:rPr lang="en-US" strike="sngStrike" dirty="0" smtClean="0"/>
              <a:t>Steelers</a:t>
            </a:r>
            <a:r>
              <a:rPr lang="en-US" dirty="0" smtClean="0"/>
              <a:t> Ravens Fan</a:t>
            </a:r>
          </a:p>
        </p:txBody>
      </p:sp>
    </p:spTree>
    <p:extLst>
      <p:ext uri="{BB962C8B-B14F-4D97-AF65-F5344CB8AC3E}">
        <p14:creationId xmlns:p14="http://schemas.microsoft.com/office/powerpoint/2010/main" val="1535803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A66AC"/>
                </a:solidFill>
                <a:latin typeface="Trebuchet MS" panose="020B0603020202020204"/>
              </a:rPr>
              <a:t>Icebreaker: Find 2 things in common</a:t>
            </a:r>
            <a:endParaRPr lang="en-US" dirty="0"/>
          </a:p>
        </p:txBody>
      </p:sp>
      <p:sp>
        <p:nvSpPr>
          <p:cNvPr id="5" name="Text Placeholder 4"/>
          <p:cNvSpPr>
            <a:spLocks noGrp="1"/>
          </p:cNvSpPr>
          <p:nvPr>
            <p:ph type="body" idx="1"/>
          </p:nvPr>
        </p:nvSpPr>
        <p:spPr>
          <a:xfrm>
            <a:off x="2463655" y="1690688"/>
            <a:ext cx="7067840" cy="474976"/>
          </a:xfrm>
        </p:spPr>
        <p:txBody>
          <a:bodyPr>
            <a:noAutofit/>
          </a:bodyPr>
          <a:lstStyle/>
          <a:p>
            <a:pPr algn="ctr"/>
            <a:r>
              <a:rPr lang="en-US" sz="2800" dirty="0" smtClean="0"/>
              <a:t>What does this have to do with research?</a:t>
            </a:r>
            <a:endParaRPr lang="en-US" sz="2800" dirty="0"/>
          </a:p>
        </p:txBody>
      </p:sp>
      <p:sp>
        <p:nvSpPr>
          <p:cNvPr id="3" name="Content Placeholder 2"/>
          <p:cNvSpPr>
            <a:spLocks noGrp="1"/>
          </p:cNvSpPr>
          <p:nvPr>
            <p:ph sz="half" idx="2"/>
          </p:nvPr>
        </p:nvSpPr>
        <p:spPr>
          <a:xfrm>
            <a:off x="839788" y="2505075"/>
            <a:ext cx="5586770" cy="3684588"/>
          </a:xfrm>
        </p:spPr>
        <p:txBody>
          <a:bodyPr/>
          <a:lstStyle/>
          <a:p>
            <a:r>
              <a:rPr lang="en-US" sz="3200" dirty="0" smtClean="0"/>
              <a:t>What do we have in common?</a:t>
            </a:r>
          </a:p>
          <a:p>
            <a:r>
              <a:rPr lang="en-US" sz="3200" dirty="0" smtClean="0"/>
              <a:t>How do I try to find out?</a:t>
            </a:r>
          </a:p>
          <a:p>
            <a:r>
              <a:rPr lang="en-US" sz="3200" dirty="0" smtClean="0"/>
              <a:t>How do I determine the right answer?</a:t>
            </a:r>
          </a:p>
          <a:p>
            <a:pPr marL="0" indent="0">
              <a:buNone/>
            </a:pPr>
            <a:endParaRPr lang="en-US" dirty="0"/>
          </a:p>
        </p:txBody>
      </p:sp>
      <p:sp>
        <p:nvSpPr>
          <p:cNvPr id="4" name="Content Placeholder 3"/>
          <p:cNvSpPr>
            <a:spLocks noGrp="1"/>
          </p:cNvSpPr>
          <p:nvPr>
            <p:ph sz="quarter" idx="4"/>
          </p:nvPr>
        </p:nvSpPr>
        <p:spPr>
          <a:xfrm>
            <a:off x="7044744" y="2505075"/>
            <a:ext cx="4310643" cy="3684588"/>
          </a:xfrm>
        </p:spPr>
        <p:txBody>
          <a:bodyPr>
            <a:normAutofit/>
          </a:bodyPr>
          <a:lstStyle/>
          <a:p>
            <a:pPr marL="0" indent="0">
              <a:buNone/>
            </a:pPr>
            <a:r>
              <a:rPr lang="en-US" sz="3200" dirty="0" smtClean="0">
                <a:solidFill>
                  <a:srgbClr val="0070C0"/>
                </a:solidFill>
              </a:rPr>
              <a:t>= Information need</a:t>
            </a:r>
          </a:p>
          <a:p>
            <a:pPr marL="0" indent="0">
              <a:buNone/>
            </a:pPr>
            <a:r>
              <a:rPr lang="en-US" sz="3200" dirty="0" smtClean="0">
                <a:solidFill>
                  <a:srgbClr val="0070C0"/>
                </a:solidFill>
              </a:rPr>
              <a:t>= Research strategy</a:t>
            </a:r>
          </a:p>
          <a:p>
            <a:pPr marL="0" indent="0">
              <a:buNone/>
            </a:pPr>
            <a:r>
              <a:rPr lang="en-US" sz="3200" dirty="0" smtClean="0">
                <a:solidFill>
                  <a:srgbClr val="0070C0"/>
                </a:solidFill>
              </a:rPr>
              <a:t>= Evaluate and synthesize info</a:t>
            </a:r>
            <a:endParaRPr lang="en-US" sz="3200" dirty="0">
              <a:solidFill>
                <a:srgbClr val="0070C0"/>
              </a:solidFill>
            </a:endParaRPr>
          </a:p>
        </p:txBody>
      </p:sp>
    </p:spTree>
    <p:extLst>
      <p:ext uri="{BB962C8B-B14F-4D97-AF65-F5344CB8AC3E}">
        <p14:creationId xmlns:p14="http://schemas.microsoft.com/office/powerpoint/2010/main" val="23301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Questions? </a:t>
            </a:r>
            <a:r>
              <a:rPr lang="en-US" smtClean="0">
                <a:solidFill>
                  <a:srgbClr val="0070C0"/>
                </a:solidFill>
              </a:rPr>
              <a:t>Other examples?</a:t>
            </a:r>
            <a:endParaRPr lang="en-US" dirty="0">
              <a:solidFill>
                <a:srgbClr val="0070C0"/>
              </a:solidFill>
            </a:endParaRPr>
          </a:p>
        </p:txBody>
      </p:sp>
    </p:spTree>
    <p:extLst>
      <p:ext uri="{BB962C8B-B14F-4D97-AF65-F5344CB8AC3E}">
        <p14:creationId xmlns:p14="http://schemas.microsoft.com/office/powerpoint/2010/main" val="2400688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
          </p:nvPr>
        </p:nvSpPr>
        <p:spPr>
          <a:xfrm>
            <a:off x="1803042" y="1683958"/>
            <a:ext cx="8288628" cy="4351338"/>
          </a:xfrm>
        </p:spPr>
        <p:txBody>
          <a:bodyPr/>
          <a:lstStyle/>
          <a:p>
            <a:pPr marL="0" indent="0" algn="ctr">
              <a:buNone/>
            </a:pPr>
            <a:r>
              <a:rPr lang="en-US" sz="3600" dirty="0" smtClean="0">
                <a:solidFill>
                  <a:srgbClr val="0070C0"/>
                </a:solidFill>
              </a:rPr>
              <a:t>Bibliography</a:t>
            </a:r>
          </a:p>
          <a:p>
            <a:pPr marL="0" indent="0" algn="ctr">
              <a:buNone/>
            </a:pPr>
            <a:endParaRPr lang="en-US" dirty="0" smtClean="0"/>
          </a:p>
          <a:p>
            <a:pPr marL="0" indent="0">
              <a:buNone/>
            </a:pPr>
            <a:r>
              <a:rPr lang="en-US" sz="1400" dirty="0" smtClean="0"/>
              <a:t>Davis</a:t>
            </a:r>
            <a:r>
              <a:rPr lang="en-US" sz="1400" dirty="0"/>
              <a:t>, P. M., &amp; Davidson, G. V. (1994). Language is like the human body: Teaching concepts through analogy. </a:t>
            </a:r>
            <a:r>
              <a:rPr lang="en-US" sz="1400" dirty="0" smtClean="0"/>
              <a:t>	</a:t>
            </a:r>
            <a:r>
              <a:rPr lang="en-US" sz="1400" i="1" dirty="0" smtClean="0"/>
              <a:t>Educational Technology</a:t>
            </a:r>
            <a:r>
              <a:rPr lang="en-US" sz="1400" dirty="0"/>
              <a:t>, </a:t>
            </a:r>
            <a:r>
              <a:rPr lang="en-US" sz="1400" i="1" dirty="0" smtClean="0"/>
              <a:t>34</a:t>
            </a:r>
            <a:r>
              <a:rPr lang="en-US" sz="1400" dirty="0" smtClean="0"/>
              <a:t>, 27–32.</a:t>
            </a:r>
          </a:p>
          <a:p>
            <a:pPr marL="0" indent="0">
              <a:buNone/>
            </a:pPr>
            <a:r>
              <a:rPr lang="en-US" sz="1400" dirty="0"/>
              <a:t>Earle, R. S. (1995). Teacher imagery and metaphors: Windows to teaching and learning. </a:t>
            </a:r>
            <a:r>
              <a:rPr lang="en-US" sz="1400" i="1" dirty="0"/>
              <a:t>Educational Technology</a:t>
            </a:r>
            <a:r>
              <a:rPr lang="en-US" sz="1400" dirty="0"/>
              <a:t>, </a:t>
            </a:r>
            <a:r>
              <a:rPr lang="en-US" sz="1400" dirty="0" smtClean="0"/>
              <a:t>	</a:t>
            </a:r>
            <a:r>
              <a:rPr lang="en-US" sz="1400" i="1" dirty="0" smtClean="0"/>
              <a:t>35</a:t>
            </a:r>
            <a:r>
              <a:rPr lang="en-US" sz="1400" dirty="0" smtClean="0"/>
              <a:t>(4</a:t>
            </a:r>
            <a:r>
              <a:rPr lang="en-US" sz="1400" dirty="0"/>
              <a:t>), </a:t>
            </a:r>
            <a:r>
              <a:rPr lang="en-US" sz="1400" dirty="0" smtClean="0"/>
              <a:t>52–59</a:t>
            </a:r>
            <a:r>
              <a:rPr lang="en-US" sz="1400" dirty="0"/>
              <a:t>.</a:t>
            </a:r>
          </a:p>
          <a:p>
            <a:pPr marL="0" indent="0">
              <a:buNone/>
            </a:pPr>
            <a:r>
              <a:rPr lang="en-US" sz="1400" dirty="0" smtClean="0"/>
              <a:t>Ford</a:t>
            </a:r>
            <a:r>
              <a:rPr lang="en-US" sz="1400" dirty="0"/>
              <a:t>, D. G. (2002). Teaching Anecdotally. </a:t>
            </a:r>
            <a:r>
              <a:rPr lang="en-US" sz="1400" i="1" dirty="0"/>
              <a:t>College Teaching</a:t>
            </a:r>
            <a:r>
              <a:rPr lang="en-US" sz="1400" dirty="0"/>
              <a:t>, </a:t>
            </a:r>
            <a:r>
              <a:rPr lang="en-US" sz="1400" i="1" dirty="0"/>
              <a:t>50</a:t>
            </a:r>
            <a:r>
              <a:rPr lang="en-US" sz="1400" dirty="0"/>
              <a:t>(3), 114–115. </a:t>
            </a:r>
            <a:r>
              <a:rPr lang="en-US" sz="1400" dirty="0" smtClean="0"/>
              <a:t>	http</a:t>
            </a:r>
            <a:r>
              <a:rPr lang="en-US" sz="1400" dirty="0"/>
              <a:t>://doi.org/10.1080/87567550209595889</a:t>
            </a:r>
          </a:p>
          <a:p>
            <a:pPr marL="0" indent="0">
              <a:buNone/>
            </a:pPr>
            <a:r>
              <a:rPr lang="en-US" sz="1400" dirty="0"/>
              <a:t>Garner, R. (2005). Humor, analogy, and metaphor: H.A.M. it up in teaching. </a:t>
            </a:r>
            <a:r>
              <a:rPr lang="en-US" sz="1400" i="1" dirty="0"/>
              <a:t>Radical Pedagogy</a:t>
            </a:r>
            <a:r>
              <a:rPr lang="en-US" sz="1400" dirty="0"/>
              <a:t>, </a:t>
            </a:r>
            <a:r>
              <a:rPr lang="en-US" sz="1400" i="1" dirty="0"/>
              <a:t>6</a:t>
            </a:r>
            <a:r>
              <a:rPr lang="en-US" sz="1400" dirty="0"/>
              <a:t>(2). Retrieved </a:t>
            </a:r>
            <a:r>
              <a:rPr lang="en-US" sz="1400" dirty="0" smtClean="0"/>
              <a:t>	from </a:t>
            </a:r>
            <a:r>
              <a:rPr lang="en-US" sz="1400" dirty="0"/>
              <a:t>http://www.radicalpedagogy.org</a:t>
            </a:r>
          </a:p>
          <a:p>
            <a:pPr marL="0" indent="0">
              <a:buNone/>
            </a:pPr>
            <a:r>
              <a:rPr lang="en-US" sz="1400" dirty="0"/>
              <a:t>Hickey, D. J. (1999). </a:t>
            </a:r>
            <a:r>
              <a:rPr lang="en-US" sz="1400" i="1" dirty="0"/>
              <a:t>Figures of thought for college writers</a:t>
            </a:r>
            <a:r>
              <a:rPr lang="en-US" sz="1400" dirty="0"/>
              <a:t>. Mountain View, Calif.: Mayfield.</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2373166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3164" y="1072589"/>
            <a:ext cx="6387353" cy="4351338"/>
          </a:xfrm>
        </p:spPr>
        <p:txBody>
          <a:bodyPr>
            <a:noAutofit/>
          </a:bodyPr>
          <a:lstStyle/>
          <a:p>
            <a:pPr marL="0" indent="0">
              <a:buNone/>
            </a:pPr>
            <a:r>
              <a:rPr lang="en-US" sz="3600" b="1" dirty="0">
                <a:solidFill>
                  <a:srgbClr val="0070C0"/>
                </a:solidFill>
              </a:rPr>
              <a:t>PROSAIC </a:t>
            </a:r>
            <a:r>
              <a:rPr lang="en-US" sz="3600" b="1" dirty="0" smtClean="0">
                <a:solidFill>
                  <a:srgbClr val="0070C0"/>
                </a:solidFill>
              </a:rPr>
              <a:t>:: MUNDANE</a:t>
            </a:r>
          </a:p>
          <a:p>
            <a:endParaRPr lang="en-US" sz="3600" dirty="0"/>
          </a:p>
          <a:p>
            <a:pPr marL="457200" lvl="1" indent="0">
              <a:buNone/>
            </a:pPr>
            <a:r>
              <a:rPr lang="en-US" sz="3600" dirty="0"/>
              <a:t>A. obdurate : </a:t>
            </a:r>
            <a:r>
              <a:rPr lang="en-US" sz="3600" dirty="0" smtClean="0"/>
              <a:t>foolish</a:t>
            </a:r>
          </a:p>
          <a:p>
            <a:pPr marL="457200" lvl="1" indent="0">
              <a:buNone/>
            </a:pPr>
            <a:r>
              <a:rPr lang="en-US" sz="3600" dirty="0" smtClean="0"/>
              <a:t>B. ascetic </a:t>
            </a:r>
            <a:r>
              <a:rPr lang="en-US" sz="3600" dirty="0"/>
              <a:t>: austere </a:t>
            </a:r>
            <a:endParaRPr lang="en-US" sz="3600" dirty="0" smtClean="0"/>
          </a:p>
          <a:p>
            <a:pPr marL="457200" lvl="1" indent="0">
              <a:buNone/>
            </a:pPr>
            <a:r>
              <a:rPr lang="en-US" sz="3600" dirty="0"/>
              <a:t>C. clamorous : </a:t>
            </a:r>
            <a:r>
              <a:rPr lang="en-US" sz="3600" dirty="0" smtClean="0"/>
              <a:t>captive</a:t>
            </a:r>
          </a:p>
          <a:p>
            <a:pPr marL="457200" lvl="1" indent="0">
              <a:buNone/>
            </a:pPr>
            <a:r>
              <a:rPr lang="en-US" sz="3600" dirty="0"/>
              <a:t>D. loquacious : </a:t>
            </a:r>
            <a:r>
              <a:rPr lang="en-US" sz="3600" dirty="0" smtClean="0"/>
              <a:t>taciturn</a:t>
            </a:r>
          </a:p>
          <a:p>
            <a:pPr marL="457200" lvl="1" indent="0">
              <a:buNone/>
            </a:pPr>
            <a:r>
              <a:rPr lang="en-US" sz="3600" dirty="0" smtClean="0"/>
              <a:t>E</a:t>
            </a:r>
            <a:r>
              <a:rPr lang="en-US" sz="3600" dirty="0"/>
              <a:t>. peremptory : spontaneous</a:t>
            </a:r>
          </a:p>
        </p:txBody>
      </p:sp>
    </p:spTree>
    <p:extLst>
      <p:ext uri="{BB962C8B-B14F-4D97-AF65-F5344CB8AC3E}">
        <p14:creationId xmlns:p14="http://schemas.microsoft.com/office/powerpoint/2010/main" val="2242307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3315"/>
            <a:ext cx="6893429" cy="4617545"/>
          </a:xfrm>
          <a:prstGeom prst="rect">
            <a:avLst/>
          </a:prstGeom>
        </p:spPr>
      </p:pic>
      <p:sp>
        <p:nvSpPr>
          <p:cNvPr id="5" name="TextBox 4"/>
          <p:cNvSpPr txBox="1"/>
          <p:nvPr/>
        </p:nvSpPr>
        <p:spPr>
          <a:xfrm>
            <a:off x="7223760" y="881916"/>
            <a:ext cx="4697381" cy="5539978"/>
          </a:xfrm>
          <a:prstGeom prst="rect">
            <a:avLst/>
          </a:prstGeom>
          <a:noFill/>
        </p:spPr>
        <p:txBody>
          <a:bodyPr wrap="square" rtlCol="0">
            <a:spAutoFit/>
          </a:bodyPr>
          <a:lstStyle/>
          <a:p>
            <a:r>
              <a:rPr lang="en-US" sz="2800" b="1" dirty="0"/>
              <a:t>Cameron:</a:t>
            </a:r>
            <a:r>
              <a:rPr lang="en-US" sz="2800" dirty="0"/>
              <a:t> "In this relationship, I'm the gas pedal and you're the brakes."</a:t>
            </a:r>
            <a:br>
              <a:rPr lang="en-US" sz="2800" dirty="0"/>
            </a:br>
            <a:r>
              <a:rPr lang="en-US" sz="2800" b="1" dirty="0"/>
              <a:t>Mitchell:</a:t>
            </a:r>
            <a:r>
              <a:rPr lang="en-US" sz="2800" dirty="0"/>
              <a:t> "OK, wait, wait, wait. Last week, you said that you were the painting and I was the frame."</a:t>
            </a:r>
            <a:br>
              <a:rPr lang="en-US" sz="2800" dirty="0"/>
            </a:br>
            <a:r>
              <a:rPr lang="en-US" sz="2800" b="1" dirty="0"/>
              <a:t>Cameron:</a:t>
            </a:r>
            <a:r>
              <a:rPr lang="en-US" sz="2800" dirty="0"/>
              <a:t> "That's if we were artwork. This is if we were a car.“</a:t>
            </a:r>
          </a:p>
          <a:p>
            <a:r>
              <a:rPr lang="en-US" sz="2800" b="1" dirty="0"/>
              <a:t>Mitchell:</a:t>
            </a:r>
            <a:r>
              <a:rPr lang="en-US" sz="2800" dirty="0"/>
              <a:t> "I know what part you'd be if we were a horse."</a:t>
            </a:r>
          </a:p>
          <a:p>
            <a:endParaRPr lang="en-US" dirty="0"/>
          </a:p>
        </p:txBody>
      </p:sp>
    </p:spTree>
    <p:extLst>
      <p:ext uri="{BB962C8B-B14F-4D97-AF65-F5344CB8AC3E}">
        <p14:creationId xmlns:p14="http://schemas.microsoft.com/office/powerpoint/2010/main" val="416022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799" y="1258235"/>
            <a:ext cx="5016487" cy="3939833"/>
          </a:xfrm>
        </p:spPr>
      </p:pic>
      <p:sp>
        <p:nvSpPr>
          <p:cNvPr id="6" name="Rectangle 5"/>
          <p:cNvSpPr/>
          <p:nvPr/>
        </p:nvSpPr>
        <p:spPr>
          <a:xfrm>
            <a:off x="7154376" y="5199129"/>
            <a:ext cx="4404577" cy="276999"/>
          </a:xfrm>
          <a:prstGeom prst="rect">
            <a:avLst/>
          </a:prstGeom>
        </p:spPr>
        <p:txBody>
          <a:bodyPr wrap="square">
            <a:spAutoFit/>
          </a:bodyPr>
          <a:lstStyle/>
          <a:p>
            <a:r>
              <a:rPr lang="en-US" sz="1200" dirty="0" smtClean="0"/>
              <a:t>“A plus” </a:t>
            </a:r>
            <a:r>
              <a:rPr lang="en-US" sz="1200" dirty="0"/>
              <a:t>by Ludwig at </a:t>
            </a:r>
            <a:r>
              <a:rPr lang="en-US" sz="1200" dirty="0">
                <a:hlinkClick r:id="rId4"/>
              </a:rPr>
              <a:t>https://</a:t>
            </a:r>
            <a:r>
              <a:rPr lang="en-US" sz="1200" dirty="0" smtClean="0">
                <a:hlinkClick r:id="rId4"/>
              </a:rPr>
              <a:t>flic.kr/p/ecYqYi</a:t>
            </a:r>
            <a:r>
              <a:rPr lang="en-US" sz="1200" dirty="0"/>
              <a:t> under </a:t>
            </a:r>
            <a:r>
              <a:rPr lang="en-US" sz="1200" dirty="0" smtClean="0"/>
              <a:t>CC: by-</a:t>
            </a:r>
            <a:r>
              <a:rPr lang="en-US" sz="1200" dirty="0" err="1" smtClean="0"/>
              <a:t>nc</a:t>
            </a:r>
            <a:r>
              <a:rPr lang="en-US" sz="1200" dirty="0" smtClean="0"/>
              <a:t>-</a:t>
            </a:r>
            <a:r>
              <a:rPr lang="en-US" sz="1200" dirty="0" err="1" smtClean="0"/>
              <a:t>nd</a:t>
            </a:r>
            <a:r>
              <a:rPr lang="en-US" sz="1200" dirty="0" smtClean="0"/>
              <a:t>/2.0</a:t>
            </a:r>
            <a:endParaRPr lang="en-US" sz="1200" dirty="0"/>
          </a:p>
        </p:txBody>
      </p:sp>
      <p:sp>
        <p:nvSpPr>
          <p:cNvPr id="7" name="TextBox 6"/>
          <p:cNvSpPr txBox="1"/>
          <p:nvPr/>
        </p:nvSpPr>
        <p:spPr>
          <a:xfrm>
            <a:off x="257578" y="951813"/>
            <a:ext cx="6001554" cy="4524315"/>
          </a:xfrm>
          <a:prstGeom prst="rect">
            <a:avLst/>
          </a:prstGeom>
          <a:noFill/>
        </p:spPr>
        <p:txBody>
          <a:bodyPr wrap="square" rtlCol="0">
            <a:spAutoFit/>
          </a:bodyPr>
          <a:lstStyle/>
          <a:p>
            <a:pPr marL="285750" indent="-285750">
              <a:buFont typeface="Arial" panose="020B0604020202020204" pitchFamily="34" charset="0"/>
              <a:buChar char="•"/>
            </a:pPr>
            <a:r>
              <a:rPr lang="en-US" sz="4800" dirty="0" smtClean="0">
                <a:solidFill>
                  <a:srgbClr val="0070C0"/>
                </a:solidFill>
              </a:rPr>
              <a:t>Why analogies work</a:t>
            </a:r>
          </a:p>
          <a:p>
            <a:pPr marL="285750" indent="-285750">
              <a:buFont typeface="Arial" panose="020B0604020202020204" pitchFamily="34" charset="0"/>
              <a:buChar char="•"/>
            </a:pPr>
            <a:endParaRPr lang="en-US" sz="4800" dirty="0">
              <a:solidFill>
                <a:srgbClr val="0070C0"/>
              </a:solidFill>
            </a:endParaRPr>
          </a:p>
          <a:p>
            <a:pPr marL="285750" indent="-285750">
              <a:buFont typeface="Arial" panose="020B0604020202020204" pitchFamily="34" charset="0"/>
              <a:buChar char="•"/>
            </a:pPr>
            <a:r>
              <a:rPr lang="en-US" sz="4800" dirty="0" smtClean="0">
                <a:solidFill>
                  <a:srgbClr val="0070C0"/>
                </a:solidFill>
              </a:rPr>
              <a:t>Benefits in instruction</a:t>
            </a:r>
          </a:p>
          <a:p>
            <a:pPr marL="285750" indent="-285750">
              <a:buFont typeface="Arial" panose="020B0604020202020204" pitchFamily="34" charset="0"/>
              <a:buChar char="•"/>
            </a:pPr>
            <a:endParaRPr lang="en-US" sz="4800" dirty="0">
              <a:solidFill>
                <a:srgbClr val="0070C0"/>
              </a:solidFill>
            </a:endParaRPr>
          </a:p>
          <a:p>
            <a:pPr marL="285750" indent="-285750">
              <a:buFont typeface="Arial" panose="020B0604020202020204" pitchFamily="34" charset="0"/>
              <a:buChar char="•"/>
            </a:pPr>
            <a:r>
              <a:rPr lang="en-US" sz="4800" dirty="0" smtClean="0">
                <a:solidFill>
                  <a:srgbClr val="0070C0"/>
                </a:solidFill>
              </a:rPr>
              <a:t>Qualities of good analogies</a:t>
            </a:r>
            <a:endParaRPr lang="en-US" sz="4800" dirty="0">
              <a:solidFill>
                <a:srgbClr val="0070C0"/>
              </a:solidFill>
            </a:endParaRPr>
          </a:p>
        </p:txBody>
      </p:sp>
    </p:spTree>
    <p:extLst>
      <p:ext uri="{BB962C8B-B14F-4D97-AF65-F5344CB8AC3E}">
        <p14:creationId xmlns:p14="http://schemas.microsoft.com/office/powerpoint/2010/main" val="4031631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Best practices: constructing and presenting</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Identify salient attributes</a:t>
            </a:r>
          </a:p>
          <a:p>
            <a:r>
              <a:rPr lang="en-US" dirty="0" smtClean="0"/>
              <a:t>Match with prior knowledge (audience)</a:t>
            </a:r>
          </a:p>
          <a:p>
            <a:r>
              <a:rPr lang="en-US" dirty="0" smtClean="0"/>
              <a:t>Describe the similarities</a:t>
            </a:r>
          </a:p>
          <a:p>
            <a:r>
              <a:rPr lang="en-US" dirty="0" smtClean="0"/>
              <a:t>Identify any limitations</a:t>
            </a:r>
          </a:p>
          <a:p>
            <a:r>
              <a:rPr lang="en-US" dirty="0" smtClean="0"/>
              <a:t>Develop analogy in verbal and/or visual form</a:t>
            </a:r>
          </a:p>
          <a:p>
            <a:r>
              <a:rPr lang="en-US" dirty="0" smtClean="0"/>
              <a:t>Present comparison early in the instruction</a:t>
            </a:r>
          </a:p>
          <a:p>
            <a:r>
              <a:rPr lang="en-US" dirty="0" smtClean="0"/>
              <a:t>Use it to explain examples (and non-examples)</a:t>
            </a:r>
          </a:p>
          <a:p>
            <a:r>
              <a:rPr lang="en-US" dirty="0" smtClean="0"/>
              <a:t>Have learners practice and refer back</a:t>
            </a:r>
          </a:p>
          <a:p>
            <a:endParaRPr lang="en-US" dirty="0"/>
          </a:p>
        </p:txBody>
      </p:sp>
      <p:sp>
        <p:nvSpPr>
          <p:cNvPr id="4" name="TextBox 3"/>
          <p:cNvSpPr txBox="1"/>
          <p:nvPr/>
        </p:nvSpPr>
        <p:spPr>
          <a:xfrm>
            <a:off x="444500" y="6426200"/>
            <a:ext cx="11569700" cy="553998"/>
          </a:xfrm>
          <a:prstGeom prst="rect">
            <a:avLst/>
          </a:prstGeom>
          <a:noFill/>
        </p:spPr>
        <p:txBody>
          <a:bodyPr wrap="square" rtlCol="0">
            <a:spAutoFit/>
          </a:bodyPr>
          <a:lstStyle/>
          <a:p>
            <a:pPr algn="r"/>
            <a:r>
              <a:rPr lang="en-US" sz="1200" dirty="0" smtClean="0"/>
              <a:t>1. Adapted from Davis</a:t>
            </a:r>
            <a:r>
              <a:rPr lang="en-US" sz="1200" dirty="0"/>
              <a:t>, P. M., &amp; Davidson, G. V. (1994). Language is like the human body: Teaching concepts through analogy. </a:t>
            </a:r>
            <a:r>
              <a:rPr lang="en-US" sz="1200" i="1" dirty="0"/>
              <a:t>Educational Technology</a:t>
            </a:r>
            <a:r>
              <a:rPr lang="en-US" sz="1200" dirty="0"/>
              <a:t>, </a:t>
            </a:r>
            <a:r>
              <a:rPr lang="en-US" sz="1200" i="1" dirty="0"/>
              <a:t>34</a:t>
            </a:r>
            <a:r>
              <a:rPr lang="en-US" sz="1200" dirty="0"/>
              <a:t>, 27–32.</a:t>
            </a:r>
          </a:p>
          <a:p>
            <a:endParaRPr lang="en-US" dirty="0"/>
          </a:p>
        </p:txBody>
      </p:sp>
    </p:spTree>
    <p:extLst>
      <p:ext uri="{BB962C8B-B14F-4D97-AF65-F5344CB8AC3E}">
        <p14:creationId xmlns:p14="http://schemas.microsoft.com/office/powerpoint/2010/main" val="2216592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456" y="287939"/>
            <a:ext cx="5021448" cy="1382233"/>
          </a:xfrm>
        </p:spPr>
        <p:txBody>
          <a:bodyPr>
            <a:normAutofit/>
          </a:bodyPr>
          <a:lstStyle/>
          <a:p>
            <a:pPr algn="ctr"/>
            <a:r>
              <a:rPr lang="en-US" sz="5400" dirty="0" smtClean="0">
                <a:solidFill>
                  <a:srgbClr val="0070C0"/>
                </a:solidFill>
              </a:rPr>
              <a:t>Pitfalls to avoid</a:t>
            </a:r>
            <a:endParaRPr lang="en-US" sz="5400" dirty="0">
              <a:solidFill>
                <a:srgbClr val="0070C0"/>
              </a:solidFill>
            </a:endParaRPr>
          </a:p>
        </p:txBody>
      </p:sp>
      <p:pic>
        <p:nvPicPr>
          <p:cNvPr id="8" name="Picture 7"/>
          <p:cNvPicPr>
            <a:picLocks noChangeAspect="1"/>
          </p:cNvPicPr>
          <p:nvPr/>
        </p:nvPicPr>
        <p:blipFill>
          <a:blip r:embed="rId3"/>
          <a:stretch>
            <a:fillRect/>
          </a:stretch>
        </p:blipFill>
        <p:spPr>
          <a:xfrm>
            <a:off x="317055" y="2190478"/>
            <a:ext cx="11398427" cy="2453828"/>
          </a:xfrm>
          <a:prstGeom prst="rect">
            <a:avLst/>
          </a:prstGeom>
        </p:spPr>
      </p:pic>
      <p:sp>
        <p:nvSpPr>
          <p:cNvPr id="9" name="TextBox 8"/>
          <p:cNvSpPr txBox="1"/>
          <p:nvPr/>
        </p:nvSpPr>
        <p:spPr>
          <a:xfrm>
            <a:off x="4580587" y="4644306"/>
            <a:ext cx="7134895" cy="276999"/>
          </a:xfrm>
          <a:prstGeom prst="rect">
            <a:avLst/>
          </a:prstGeom>
          <a:noFill/>
        </p:spPr>
        <p:txBody>
          <a:bodyPr wrap="square" rtlCol="0">
            <a:spAutoFit/>
          </a:bodyPr>
          <a:lstStyle/>
          <a:p>
            <a:r>
              <a:rPr lang="en-US" sz="1200" dirty="0" smtClean="0"/>
              <a:t>First appeared 8 Dec 1961 © PEANUTS Worldwide; Accessed at </a:t>
            </a:r>
            <a:r>
              <a:rPr lang="en-US" sz="1200" dirty="0"/>
              <a:t>http://www.peanuts.com/comicstrips/3257314</a:t>
            </a:r>
          </a:p>
        </p:txBody>
      </p:sp>
    </p:spTree>
    <p:extLst>
      <p:ext uri="{BB962C8B-B14F-4D97-AF65-F5344CB8AC3E}">
        <p14:creationId xmlns:p14="http://schemas.microsoft.com/office/powerpoint/2010/main" val="152776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351338"/>
          </a:xfrm>
        </p:spPr>
        <p:txBody>
          <a:bodyPr>
            <a:normAutofit lnSpcReduction="10000"/>
          </a:bodyPr>
          <a:lstStyle/>
          <a:p>
            <a:r>
              <a:rPr lang="en-US" dirty="0" smtClean="0"/>
              <a:t>Basic analogies</a:t>
            </a:r>
          </a:p>
          <a:p>
            <a:pPr marL="457200" lvl="1" indent="0">
              <a:buNone/>
            </a:pPr>
            <a:r>
              <a:rPr lang="en-US" dirty="0" smtClean="0"/>
              <a:t>	</a:t>
            </a:r>
            <a:r>
              <a:rPr lang="en-US" sz="2800" dirty="0" smtClean="0"/>
              <a:t>Hashtags/Subject terms</a:t>
            </a:r>
          </a:p>
          <a:p>
            <a:pPr marL="457200" lvl="1" indent="0">
              <a:buNone/>
            </a:pPr>
            <a:r>
              <a:rPr lang="en-US" sz="2800" dirty="0" smtClean="0"/>
              <a:t>	Cable company/Database vendor</a:t>
            </a:r>
            <a:endParaRPr lang="en-US" sz="2800" dirty="0"/>
          </a:p>
          <a:p>
            <a:endParaRPr lang="en-US" dirty="0" smtClean="0"/>
          </a:p>
          <a:p>
            <a:r>
              <a:rPr lang="en-US" dirty="0" smtClean="0"/>
              <a:t>Activities</a:t>
            </a:r>
          </a:p>
          <a:p>
            <a:pPr marL="0" indent="0">
              <a:buNone/>
            </a:pPr>
            <a:r>
              <a:rPr lang="en-US" dirty="0" smtClean="0"/>
              <a:t>	“Apartment hunting” (Analyzing authority)</a:t>
            </a:r>
          </a:p>
          <a:p>
            <a:pPr marL="0" indent="0">
              <a:buNone/>
            </a:pPr>
            <a:r>
              <a:rPr lang="en-US" dirty="0" smtClean="0"/>
              <a:t>	“Jury selection” (Identifying bias)</a:t>
            </a:r>
          </a:p>
          <a:p>
            <a:pPr marL="0" indent="0">
              <a:buNone/>
            </a:pPr>
            <a:r>
              <a:rPr lang="en-US" dirty="0"/>
              <a:t>	“Finding your perfect match” (Boolean operators)</a:t>
            </a:r>
          </a:p>
          <a:p>
            <a:pPr marL="0" indent="0">
              <a:buNone/>
            </a:pPr>
            <a:r>
              <a:rPr lang="en-US" dirty="0"/>
              <a:t>	</a:t>
            </a:r>
            <a:r>
              <a:rPr lang="en-US" dirty="0" smtClean="0"/>
              <a:t>“What do we have in common?” (Research process)</a:t>
            </a:r>
          </a:p>
          <a:p>
            <a:endParaRPr lang="en-US" dirty="0" smtClean="0"/>
          </a:p>
          <a:p>
            <a:endParaRPr lang="en-US" dirty="0"/>
          </a:p>
        </p:txBody>
      </p:sp>
      <p:sp>
        <p:nvSpPr>
          <p:cNvPr id="4" name="Title 3"/>
          <p:cNvSpPr>
            <a:spLocks noGrp="1"/>
          </p:cNvSpPr>
          <p:nvPr>
            <p:ph type="title"/>
          </p:nvPr>
        </p:nvSpPr>
        <p:spPr/>
        <p:txBody>
          <a:bodyPr/>
          <a:lstStyle/>
          <a:p>
            <a:r>
              <a:rPr lang="en-US" dirty="0" smtClean="0">
                <a:solidFill>
                  <a:srgbClr val="0070C0"/>
                </a:solidFill>
              </a:rPr>
              <a:t>Examples for information literacy:</a:t>
            </a:r>
            <a:endParaRPr lang="en-US" dirty="0">
              <a:solidFill>
                <a:srgbClr val="0070C0"/>
              </a:solidFill>
            </a:endParaRPr>
          </a:p>
        </p:txBody>
      </p:sp>
    </p:spTree>
    <p:extLst>
      <p:ext uri="{BB962C8B-B14F-4D97-AF65-F5344CB8AC3E}">
        <p14:creationId xmlns:p14="http://schemas.microsoft.com/office/powerpoint/2010/main" val="4142830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Trebuchet MS" panose="020B0603020202020204"/>
              </a:rPr>
              <a:t>Evaluating Authority</a:t>
            </a:r>
            <a:br>
              <a:rPr lang="en-US" dirty="0">
                <a:solidFill>
                  <a:srgbClr val="0070C0"/>
                </a:solidFill>
                <a:latin typeface="Trebuchet MS" panose="020B0603020202020204"/>
              </a:rPr>
            </a:br>
            <a:r>
              <a:rPr lang="en-US" sz="1800" dirty="0">
                <a:solidFill>
                  <a:srgbClr val="0070C0"/>
                </a:solidFill>
                <a:latin typeface="Trebuchet MS" panose="020B0603020202020204"/>
              </a:rPr>
              <a:t>Situation #1</a:t>
            </a:r>
            <a:endParaRPr lang="en-US" dirty="0">
              <a:solidFill>
                <a:srgbClr val="0070C0"/>
              </a:solidFill>
            </a:endParaRPr>
          </a:p>
        </p:txBody>
      </p:sp>
      <p:sp>
        <p:nvSpPr>
          <p:cNvPr id="3" name="Content Placeholder 2"/>
          <p:cNvSpPr>
            <a:spLocks noGrp="1"/>
          </p:cNvSpPr>
          <p:nvPr>
            <p:ph idx="1"/>
          </p:nvPr>
        </p:nvSpPr>
        <p:spPr/>
        <p:txBody>
          <a:bodyPr/>
          <a:lstStyle/>
          <a:p>
            <a:pPr marL="0" lvl="0" indent="0" defTabSz="457200">
              <a:lnSpc>
                <a:spcPct val="100000"/>
              </a:lnSpc>
              <a:buClr>
                <a:srgbClr val="4A66AC"/>
              </a:buClr>
              <a:buSzPct val="80000"/>
              <a:buNone/>
            </a:pPr>
            <a:r>
              <a:rPr lang="en-US" dirty="0">
                <a:solidFill>
                  <a:prstClr val="black">
                    <a:lumMod val="75000"/>
                    <a:lumOff val="25000"/>
                  </a:prstClr>
                </a:solidFill>
                <a:latin typeface="Trebuchet MS" panose="020B0603020202020204"/>
              </a:rPr>
              <a:t>You have to move and are considering renting </a:t>
            </a:r>
            <a:r>
              <a:rPr lang="en-US" dirty="0" smtClean="0">
                <a:solidFill>
                  <a:prstClr val="black">
                    <a:lumMod val="75000"/>
                    <a:lumOff val="25000"/>
                  </a:prstClr>
                </a:solidFill>
                <a:latin typeface="Trebuchet MS" panose="020B0603020202020204"/>
              </a:rPr>
              <a:t>an apartment </a:t>
            </a:r>
            <a:r>
              <a:rPr lang="en-US" dirty="0">
                <a:solidFill>
                  <a:prstClr val="black">
                    <a:lumMod val="75000"/>
                    <a:lumOff val="25000"/>
                  </a:prstClr>
                </a:solidFill>
                <a:latin typeface="Trebuchet MS" panose="020B0603020202020204"/>
              </a:rPr>
              <a:t>in a local complex. If you could only ask one of these people for </a:t>
            </a:r>
            <a:r>
              <a:rPr lang="en-US" dirty="0" smtClean="0">
                <a:solidFill>
                  <a:prstClr val="black">
                    <a:lumMod val="75000"/>
                    <a:lumOff val="25000"/>
                  </a:prstClr>
                </a:solidFill>
                <a:latin typeface="Trebuchet MS" panose="020B0603020202020204"/>
              </a:rPr>
              <a:t>information, </a:t>
            </a:r>
            <a:r>
              <a:rPr lang="en-US" dirty="0">
                <a:solidFill>
                  <a:prstClr val="black">
                    <a:lumMod val="75000"/>
                    <a:lumOff val="25000"/>
                  </a:prstClr>
                </a:solidFill>
                <a:latin typeface="Trebuchet MS" panose="020B0603020202020204"/>
              </a:rPr>
              <a:t>who would it be</a:t>
            </a:r>
            <a:r>
              <a:rPr lang="en-US" dirty="0" smtClean="0">
                <a:solidFill>
                  <a:prstClr val="black">
                    <a:lumMod val="75000"/>
                    <a:lumOff val="25000"/>
                  </a:prstClr>
                </a:solidFill>
                <a:latin typeface="Trebuchet MS" panose="020B0603020202020204"/>
              </a:rPr>
              <a:t>?</a:t>
            </a:r>
          </a:p>
          <a:p>
            <a:pPr marL="0" lvl="0" indent="0" defTabSz="457200">
              <a:lnSpc>
                <a:spcPct val="100000"/>
              </a:lnSpc>
              <a:buClr>
                <a:srgbClr val="4A66AC"/>
              </a:buClr>
              <a:buSzPct val="80000"/>
              <a:buNone/>
            </a:pPr>
            <a:endParaRPr lang="en-US" dirty="0">
              <a:solidFill>
                <a:prstClr val="black">
                  <a:lumMod val="75000"/>
                  <a:lumOff val="25000"/>
                </a:prstClr>
              </a:solidFill>
              <a:latin typeface="Trebuchet MS" panose="020B0603020202020204"/>
            </a:endParaRPr>
          </a:p>
          <a:p>
            <a:pPr marL="0" lvl="0" indent="0" defTabSz="457200">
              <a:lnSpc>
                <a:spcPct val="100000"/>
              </a:lnSpc>
              <a:buClr>
                <a:srgbClr val="4A66AC"/>
              </a:buClr>
              <a:buSzPct val="80000"/>
              <a:buNone/>
            </a:pPr>
            <a:r>
              <a:rPr lang="en-US" sz="3200" dirty="0" smtClean="0">
                <a:solidFill>
                  <a:prstClr val="black">
                    <a:lumMod val="75000"/>
                    <a:lumOff val="25000"/>
                  </a:prstClr>
                </a:solidFill>
                <a:latin typeface="Trebuchet MS" panose="020B0603020202020204"/>
              </a:rPr>
              <a:t>a. </a:t>
            </a:r>
            <a:r>
              <a:rPr lang="en-US" sz="3200" dirty="0">
                <a:solidFill>
                  <a:prstClr val="black">
                    <a:lumMod val="75000"/>
                    <a:lumOff val="25000"/>
                  </a:prstClr>
                </a:solidFill>
                <a:latin typeface="Trebuchet MS" panose="020B0603020202020204"/>
              </a:rPr>
              <a:t>Your friend who lived there three years ago</a:t>
            </a:r>
          </a:p>
          <a:p>
            <a:pPr marL="0" lvl="0" indent="0" defTabSz="457200">
              <a:lnSpc>
                <a:spcPct val="100000"/>
              </a:lnSpc>
              <a:buClr>
                <a:srgbClr val="4A66AC"/>
              </a:buClr>
              <a:buSzPct val="80000"/>
              <a:buNone/>
            </a:pPr>
            <a:r>
              <a:rPr lang="en-US" sz="3200" dirty="0" smtClean="0">
                <a:solidFill>
                  <a:prstClr val="black">
                    <a:lumMod val="75000"/>
                    <a:lumOff val="25000"/>
                  </a:prstClr>
                </a:solidFill>
                <a:latin typeface="Trebuchet MS" panose="020B0603020202020204"/>
              </a:rPr>
              <a:t>b. </a:t>
            </a:r>
            <a:r>
              <a:rPr lang="en-US" sz="3200" dirty="0">
                <a:solidFill>
                  <a:prstClr val="black">
                    <a:lumMod val="75000"/>
                    <a:lumOff val="25000"/>
                  </a:prstClr>
                </a:solidFill>
                <a:latin typeface="Trebuchet MS" panose="020B0603020202020204"/>
              </a:rPr>
              <a:t>Someone you don’t know who lives there now</a:t>
            </a:r>
          </a:p>
          <a:p>
            <a:pPr marL="0" lvl="0" indent="0" defTabSz="457200">
              <a:lnSpc>
                <a:spcPct val="100000"/>
              </a:lnSpc>
              <a:buClr>
                <a:srgbClr val="4A66AC"/>
              </a:buClr>
              <a:buSzPct val="80000"/>
              <a:buNone/>
            </a:pPr>
            <a:r>
              <a:rPr lang="en-US" sz="3200" dirty="0" smtClean="0">
                <a:solidFill>
                  <a:prstClr val="black">
                    <a:lumMod val="75000"/>
                    <a:lumOff val="25000"/>
                  </a:prstClr>
                </a:solidFill>
                <a:latin typeface="Trebuchet MS" panose="020B0603020202020204"/>
              </a:rPr>
              <a:t>c. </a:t>
            </a:r>
            <a:r>
              <a:rPr lang="en-US" sz="3200" dirty="0">
                <a:solidFill>
                  <a:prstClr val="black">
                    <a:lumMod val="75000"/>
                    <a:lumOff val="25000"/>
                  </a:prstClr>
                </a:solidFill>
                <a:latin typeface="Trebuchet MS" panose="020B0603020202020204"/>
              </a:rPr>
              <a:t>A leasing agent for the complex</a:t>
            </a:r>
          </a:p>
          <a:p>
            <a:endParaRPr lang="en-US" dirty="0"/>
          </a:p>
        </p:txBody>
      </p:sp>
    </p:spTree>
    <p:extLst>
      <p:ext uri="{BB962C8B-B14F-4D97-AF65-F5344CB8AC3E}">
        <p14:creationId xmlns:p14="http://schemas.microsoft.com/office/powerpoint/2010/main" val="1991237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rebuchet MS" panose="020B0603020202020204"/>
              </a:rPr>
              <a:t>Identifying Bias: Jury Selection activity</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30-something </a:t>
            </a:r>
            <a:r>
              <a:rPr lang="en-US" dirty="0"/>
              <a:t>white woman accused of reckless driving (going 50 mph in a 30 mph zone)</a:t>
            </a:r>
          </a:p>
          <a:p>
            <a:r>
              <a:rPr lang="en-US" dirty="0" smtClean="0"/>
              <a:t>Her </a:t>
            </a:r>
            <a:r>
              <a:rPr lang="en-US" dirty="0"/>
              <a:t>defense is that she was rushing to pick up her children before daycare closed</a:t>
            </a:r>
          </a:p>
          <a:p>
            <a:r>
              <a:rPr lang="en-US" dirty="0" smtClean="0"/>
              <a:t>She </a:t>
            </a:r>
            <a:r>
              <a:rPr lang="en-US" dirty="0"/>
              <a:t>was also disrespectful and verbally abusive to the </a:t>
            </a:r>
            <a:r>
              <a:rPr lang="en-US" dirty="0" smtClean="0"/>
              <a:t>cop</a:t>
            </a:r>
          </a:p>
          <a:p>
            <a:pPr marL="0" indent="0">
              <a:buNone/>
            </a:pPr>
            <a:endParaRPr lang="en-US" sz="3200" dirty="0" smtClean="0"/>
          </a:p>
          <a:p>
            <a:pPr marL="0" indent="0">
              <a:buNone/>
            </a:pPr>
            <a:r>
              <a:rPr lang="en-US" sz="3200" dirty="0" smtClean="0">
                <a:solidFill>
                  <a:srgbClr val="0070C0"/>
                </a:solidFill>
              </a:rPr>
              <a:t>Imagine you are either the prosecution or the defense lawyer. Write two questions that you want to ask </a:t>
            </a:r>
            <a:r>
              <a:rPr lang="en-US" sz="3200" u="sng" dirty="0" smtClean="0">
                <a:solidFill>
                  <a:srgbClr val="0070C0"/>
                </a:solidFill>
              </a:rPr>
              <a:t>prospective jurors </a:t>
            </a:r>
            <a:r>
              <a:rPr lang="en-US" sz="3200" dirty="0" smtClean="0">
                <a:solidFill>
                  <a:srgbClr val="0070C0"/>
                </a:solidFill>
              </a:rPr>
              <a:t>to discover if they have potential bias for/against your side.</a:t>
            </a:r>
            <a:endParaRPr lang="en-US" sz="3200" dirty="0">
              <a:solidFill>
                <a:srgbClr val="0070C0"/>
              </a:solidFill>
            </a:endParaRPr>
          </a:p>
        </p:txBody>
      </p:sp>
    </p:spTree>
    <p:extLst>
      <p:ext uri="{BB962C8B-B14F-4D97-AF65-F5344CB8AC3E}">
        <p14:creationId xmlns:p14="http://schemas.microsoft.com/office/powerpoint/2010/main" val="1333015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1640</Words>
  <Application>Microsoft Office PowerPoint</Application>
  <PresentationFormat>Widescreen</PresentationFormat>
  <Paragraphs>201</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Best practices: constructing and presenting1</vt:lpstr>
      <vt:lpstr>Pitfalls to avoid</vt:lpstr>
      <vt:lpstr>Examples for information literacy:</vt:lpstr>
      <vt:lpstr>Evaluating Authority Situation #1</vt:lpstr>
      <vt:lpstr>Identifying Bias: Jury Selection activity</vt:lpstr>
      <vt:lpstr>Finding your perfect match Imagine a new dating app…</vt:lpstr>
      <vt:lpstr>Finding your perfect match Imagine a new dating app…</vt:lpstr>
      <vt:lpstr>Finding your perfect match Imagine a new dating app…</vt:lpstr>
      <vt:lpstr>Icebreaker: Find 2 things in common</vt:lpstr>
      <vt:lpstr>Questions? Other examples?</vt:lpstr>
      <vt:lpstr>PowerPoint Presentation</vt:lpstr>
    </vt:vector>
  </TitlesOfParts>
  <Company>University of South Carolina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SCL Editor</dc:creator>
  <cp:lastModifiedBy>Kathy Snediker</cp:lastModifiedBy>
  <cp:revision>107</cp:revision>
  <dcterms:created xsi:type="dcterms:W3CDTF">2015-05-29T17:49:22Z</dcterms:created>
  <dcterms:modified xsi:type="dcterms:W3CDTF">2015-10-29T19:39:39Z</dcterms:modified>
</cp:coreProperties>
</file>